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79" r:id="rId3"/>
    <p:sldId id="280" r:id="rId4"/>
    <p:sldId id="281"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2" r:id="rId27"/>
    <p:sldId id="284" r:id="rId28"/>
    <p:sldId id="283" r:id="rId29"/>
    <p:sldId id="285" r:id="rId30"/>
    <p:sldId id="292" r:id="rId31"/>
    <p:sldId id="297" r:id="rId32"/>
    <p:sldId id="299" r:id="rId33"/>
    <p:sldId id="293" r:id="rId34"/>
    <p:sldId id="294" r:id="rId35"/>
    <p:sldId id="295" r:id="rId36"/>
    <p:sldId id="289" r:id="rId37"/>
    <p:sldId id="290" r:id="rId38"/>
    <p:sldId id="291" r:id="rId39"/>
    <p:sldId id="296" r:id="rId40"/>
    <p:sldId id="298" r:id="rId41"/>
    <p:sldId id="30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25"/>
    <p:restoredTop sz="77211"/>
  </p:normalViewPr>
  <p:slideViewPr>
    <p:cSldViewPr snapToGrid="0" snapToObjects="1">
      <p:cViewPr varScale="1">
        <p:scale>
          <a:sx n="97" d="100"/>
          <a:sy n="97" d="100"/>
        </p:scale>
        <p:origin x="2048"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88239-9CCE-CD41-BFF8-440BA52D2576}" type="datetimeFigureOut">
              <a:rPr lang="en-US" smtClean="0"/>
              <a:t>5/19/20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C7F63-EC63-4649-8BB5-9037686A1E1C}" type="slidenum">
              <a:rPr lang="en-US" smtClean="0"/>
              <a:t>‹#›</a:t>
            </a:fld>
            <a:endParaRPr lang="en-US"/>
          </a:p>
        </p:txBody>
      </p:sp>
    </p:spTree>
    <p:extLst>
      <p:ext uri="{BB962C8B-B14F-4D97-AF65-F5344CB8AC3E}">
        <p14:creationId xmlns:p14="http://schemas.microsoft.com/office/powerpoint/2010/main" val="1482250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an 11-plex TMT labeled human platelet sample from OHSU Proteomics Core. Two-hour LC runs performed at OHSU for Fusion and at Thermo Finnegan in San Jose, CA for Eclipse. </a:t>
            </a:r>
          </a:p>
        </p:txBody>
      </p:sp>
      <p:sp>
        <p:nvSpPr>
          <p:cNvPr id="4" name="Slide Number Placeholder 3"/>
          <p:cNvSpPr>
            <a:spLocks noGrp="1"/>
          </p:cNvSpPr>
          <p:nvPr>
            <p:ph type="sldNum" sz="quarter" idx="5"/>
          </p:nvPr>
        </p:nvSpPr>
        <p:spPr/>
        <p:txBody>
          <a:bodyPr/>
          <a:lstStyle/>
          <a:p>
            <a:fld id="{704C7F63-EC63-4649-8BB5-9037686A1E1C}" type="slidenum">
              <a:rPr lang="en-US" smtClean="0"/>
              <a:t>1</a:t>
            </a:fld>
            <a:endParaRPr lang="en-US"/>
          </a:p>
        </p:txBody>
      </p:sp>
    </p:spTree>
    <p:extLst>
      <p:ext uri="{BB962C8B-B14F-4D97-AF65-F5344CB8AC3E}">
        <p14:creationId xmlns:p14="http://schemas.microsoft.com/office/powerpoint/2010/main" val="225690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unmodified 3+ peptides with a 0-Da </a:t>
            </a:r>
            <a:r>
              <a:rPr lang="en-US" dirty="0" err="1"/>
              <a:t>deltamass</a:t>
            </a:r>
            <a:r>
              <a:rPr lang="en-US" dirty="0"/>
              <a:t>. We have very few decoy matches for the 0-Da windows.</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10</a:t>
            </a:fld>
            <a:endParaRPr lang="en-US"/>
          </a:p>
        </p:txBody>
      </p:sp>
    </p:spTree>
    <p:extLst>
      <p:ext uri="{BB962C8B-B14F-4D97-AF65-F5344CB8AC3E}">
        <p14:creationId xmlns:p14="http://schemas.microsoft.com/office/powerpoint/2010/main" val="2838950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the oxidized met 3+ peptides with a 0-Da </a:t>
            </a:r>
            <a:r>
              <a:rPr lang="en-US" dirty="0" err="1"/>
              <a:t>deltamass</a:t>
            </a:r>
            <a:r>
              <a:rPr lang="en-US" dirty="0"/>
              <a:t>.</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11</a:t>
            </a:fld>
            <a:endParaRPr lang="en-US"/>
          </a:p>
        </p:txBody>
      </p:sp>
    </p:spTree>
    <p:extLst>
      <p:ext uri="{BB962C8B-B14F-4D97-AF65-F5344CB8AC3E}">
        <p14:creationId xmlns:p14="http://schemas.microsoft.com/office/powerpoint/2010/main" val="172630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the unmodified 4+ peptides with a 0-Da </a:t>
            </a:r>
            <a:r>
              <a:rPr lang="en-US" dirty="0" err="1"/>
              <a:t>deltamass</a:t>
            </a:r>
            <a:r>
              <a:rPr lang="en-US" dirty="0"/>
              <a:t>. We do not have many 4+ peptides with trypsin.</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12</a:t>
            </a:fld>
            <a:endParaRPr lang="en-US"/>
          </a:p>
        </p:txBody>
      </p:sp>
    </p:spTree>
    <p:extLst>
      <p:ext uri="{BB962C8B-B14F-4D97-AF65-F5344CB8AC3E}">
        <p14:creationId xmlns:p14="http://schemas.microsoft.com/office/powerpoint/2010/main" val="2578136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scores for the oxidized met 4+ peptides with a 0-Da </a:t>
            </a:r>
            <a:r>
              <a:rPr lang="en-US" dirty="0" err="1"/>
              <a:t>deltamass</a:t>
            </a:r>
            <a:r>
              <a:rPr lang="en-US" dirty="0"/>
              <a:t>.</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13</a:t>
            </a:fld>
            <a:endParaRPr lang="en-US"/>
          </a:p>
        </p:txBody>
      </p:sp>
    </p:spTree>
    <p:extLst>
      <p:ext uri="{BB962C8B-B14F-4D97-AF65-F5344CB8AC3E}">
        <p14:creationId xmlns:p14="http://schemas.microsoft.com/office/powerpoint/2010/main" val="356549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small 1-Da </a:t>
            </a:r>
            <a:r>
              <a:rPr lang="en-US" dirty="0" err="1"/>
              <a:t>deltamass</a:t>
            </a:r>
            <a:r>
              <a:rPr lang="en-US" dirty="0"/>
              <a:t> region is up next. These are the scores for the unmodified 2+ peptides with a 1-Da </a:t>
            </a:r>
            <a:r>
              <a:rPr lang="en-US" dirty="0" err="1"/>
              <a:t>deltamass</a:t>
            </a:r>
            <a:r>
              <a:rPr lang="en-US" dirty="0"/>
              <a:t>. We lump together the two peaks to get better statistics and to try and keep the number of histograms more manageable.</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14</a:t>
            </a:fld>
            <a:endParaRPr lang="en-US"/>
          </a:p>
        </p:txBody>
      </p:sp>
    </p:spTree>
    <p:extLst>
      <p:ext uri="{BB962C8B-B14F-4D97-AF65-F5344CB8AC3E}">
        <p14:creationId xmlns:p14="http://schemas.microsoft.com/office/powerpoint/2010/main" val="2412754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2+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15</a:t>
            </a:fld>
            <a:endParaRPr lang="en-US"/>
          </a:p>
        </p:txBody>
      </p:sp>
    </p:spTree>
    <p:extLst>
      <p:ext uri="{BB962C8B-B14F-4D97-AF65-F5344CB8AC3E}">
        <p14:creationId xmlns:p14="http://schemas.microsoft.com/office/powerpoint/2010/main" val="824905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unmodified 3+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16</a:t>
            </a:fld>
            <a:endParaRPr lang="en-US"/>
          </a:p>
        </p:txBody>
      </p:sp>
    </p:spTree>
    <p:extLst>
      <p:ext uri="{BB962C8B-B14F-4D97-AF65-F5344CB8AC3E}">
        <p14:creationId xmlns:p14="http://schemas.microsoft.com/office/powerpoint/2010/main" val="1160884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3+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17</a:t>
            </a:fld>
            <a:endParaRPr lang="en-US"/>
          </a:p>
        </p:txBody>
      </p:sp>
    </p:spTree>
    <p:extLst>
      <p:ext uri="{BB962C8B-B14F-4D97-AF65-F5344CB8AC3E}">
        <p14:creationId xmlns:p14="http://schemas.microsoft.com/office/powerpoint/2010/main" val="3549628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unmodified 4+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18</a:t>
            </a:fld>
            <a:endParaRPr lang="en-US"/>
          </a:p>
        </p:txBody>
      </p:sp>
    </p:spTree>
    <p:extLst>
      <p:ext uri="{BB962C8B-B14F-4D97-AF65-F5344CB8AC3E}">
        <p14:creationId xmlns:p14="http://schemas.microsoft.com/office/powerpoint/2010/main" val="146152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4+ peptides with a 1-Da </a:t>
            </a:r>
            <a:r>
              <a:rPr lang="en-US" dirty="0" err="1"/>
              <a:t>deltamass</a:t>
            </a:r>
            <a:r>
              <a:rPr lang="en-US" dirty="0"/>
              <a:t>. </a:t>
            </a:r>
          </a:p>
        </p:txBody>
      </p:sp>
      <p:sp>
        <p:nvSpPr>
          <p:cNvPr id="4" name="Slide Number Placeholder 3"/>
          <p:cNvSpPr>
            <a:spLocks noGrp="1"/>
          </p:cNvSpPr>
          <p:nvPr>
            <p:ph type="sldNum" sz="quarter" idx="5"/>
          </p:nvPr>
        </p:nvSpPr>
        <p:spPr/>
        <p:txBody>
          <a:bodyPr/>
          <a:lstStyle/>
          <a:p>
            <a:fld id="{704C7F63-EC63-4649-8BB5-9037686A1E1C}" type="slidenum">
              <a:rPr lang="en-US" smtClean="0"/>
              <a:t>19</a:t>
            </a:fld>
            <a:endParaRPr lang="en-US"/>
          </a:p>
        </p:txBody>
      </p:sp>
    </p:spTree>
    <p:extLst>
      <p:ext uri="{BB962C8B-B14F-4D97-AF65-F5344CB8AC3E}">
        <p14:creationId xmlns:p14="http://schemas.microsoft.com/office/powerpoint/2010/main" val="318904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platelet samples were prepared by Dr. Ashok Reddy and analyzed at Thermo by Joshua </a:t>
            </a:r>
            <a:r>
              <a:rPr lang="en-US" sz="1200" b="0" i="0" u="none" strike="noStrike" kern="1200" dirty="0" err="1">
                <a:solidFill>
                  <a:schemeClr val="tx1"/>
                </a:solidFill>
                <a:effectLst/>
                <a:latin typeface="+mn-lt"/>
                <a:ea typeface="+mn-ea"/>
                <a:cs typeface="+mn-cs"/>
              </a:rPr>
              <a:t>Nicklay</a:t>
            </a:r>
            <a:r>
              <a:rPr lang="en-US" sz="1200" b="0" i="0" u="none" strike="noStrike" kern="1200" dirty="0">
                <a:solidFill>
                  <a:schemeClr val="tx1"/>
                </a:solidFill>
                <a:effectLst/>
                <a:latin typeface="+mn-lt"/>
                <a:ea typeface="+mn-ea"/>
                <a:cs typeface="+mn-cs"/>
              </a:rPr>
              <a:t>. The sample mixture was from a pre-run normalization step that was not part of the final </a:t>
            </a:r>
            <a:r>
              <a:rPr lang="en-US" sz="1200" b="0" i="0" u="none" strike="noStrike" kern="1200">
                <a:solidFill>
                  <a:schemeClr val="tx1"/>
                </a:solidFill>
                <a:effectLst/>
                <a:latin typeface="+mn-lt"/>
                <a:ea typeface="+mn-ea"/>
                <a:cs typeface="+mn-cs"/>
              </a:rPr>
              <a:t>experiment. </a:t>
            </a:r>
            <a:r>
              <a:rPr lang="en-US"/>
              <a:t>The </a:t>
            </a:r>
            <a:r>
              <a:rPr lang="en-US" dirty="0"/>
              <a:t>new data was collected on an Eclipse </a:t>
            </a:r>
            <a:r>
              <a:rPr lang="en-US" dirty="0" err="1"/>
              <a:t>Oribtrap</a:t>
            </a:r>
            <a:r>
              <a:rPr lang="en-US" dirty="0"/>
              <a:t> </a:t>
            </a:r>
            <a:r>
              <a:rPr lang="en-US" dirty="0" err="1"/>
              <a:t>Tribrid</a:t>
            </a:r>
            <a:r>
              <a:rPr lang="en-US" dirty="0"/>
              <a:t> using the SPS MS3 method in combination with real-time search (RTS) and with a FAIMS front end. Sample loading and a 2-hour reverse phase gradient was used to mimic original data generated at OHSU using our older Thermo Fusion </a:t>
            </a:r>
            <a:r>
              <a:rPr lang="en-US" dirty="0" err="1"/>
              <a:t>Tribrid</a:t>
            </a:r>
            <a:r>
              <a:rPr lang="en-US" dirty="0"/>
              <a:t> instrument. The new data was a simple SPS MS3 run (similar to what the Fusion can do). There was also a run using the real-time search acquisition mode (RTS) to see if better sensitivity could be obtained. Both plain SPS MS3 and RTS SPS MS3 were also done with and without front end FAIMS filtering (that data is not presented here).</a:t>
            </a:r>
          </a:p>
        </p:txBody>
      </p:sp>
      <p:sp>
        <p:nvSpPr>
          <p:cNvPr id="4" name="Slide Number Placeholder 3"/>
          <p:cNvSpPr>
            <a:spLocks noGrp="1"/>
          </p:cNvSpPr>
          <p:nvPr>
            <p:ph type="sldNum" sz="quarter" idx="5"/>
          </p:nvPr>
        </p:nvSpPr>
        <p:spPr/>
        <p:txBody>
          <a:bodyPr/>
          <a:lstStyle/>
          <a:p>
            <a:fld id="{704C7F63-EC63-4649-8BB5-9037686A1E1C}" type="slidenum">
              <a:rPr lang="en-US" smtClean="0"/>
              <a:t>2</a:t>
            </a:fld>
            <a:endParaRPr lang="en-US"/>
          </a:p>
        </p:txBody>
      </p:sp>
    </p:spTree>
    <p:extLst>
      <p:ext uri="{BB962C8B-B14F-4D97-AF65-F5344CB8AC3E}">
        <p14:creationId xmlns:p14="http://schemas.microsoft.com/office/powerpoint/2010/main" val="3867843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often correct matches that do not have accurate </a:t>
            </a:r>
            <a:r>
              <a:rPr lang="en-US" dirty="0" err="1"/>
              <a:t>deltamasses</a:t>
            </a:r>
            <a:r>
              <a:rPr lang="en-US" dirty="0"/>
              <a:t>. What fraction of the data might fall into this category depends on a lot of factors including the instrument method. These matches would be lost with narrow parent ion mass tolerance (10-20 ppm) search settings. These are the unmodified 2+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20</a:t>
            </a:fld>
            <a:endParaRPr lang="en-US"/>
          </a:p>
        </p:txBody>
      </p:sp>
    </p:spTree>
    <p:extLst>
      <p:ext uri="{BB962C8B-B14F-4D97-AF65-F5344CB8AC3E}">
        <p14:creationId xmlns:p14="http://schemas.microsoft.com/office/powerpoint/2010/main" val="3721949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oxidized met 2+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21</a:t>
            </a:fld>
            <a:endParaRPr lang="en-US"/>
          </a:p>
        </p:txBody>
      </p:sp>
    </p:spTree>
    <p:extLst>
      <p:ext uri="{BB962C8B-B14F-4D97-AF65-F5344CB8AC3E}">
        <p14:creationId xmlns:p14="http://schemas.microsoft.com/office/powerpoint/2010/main" val="129383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unmodified 3+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22</a:t>
            </a:fld>
            <a:endParaRPr lang="en-US"/>
          </a:p>
        </p:txBody>
      </p:sp>
    </p:spTree>
    <p:extLst>
      <p:ext uri="{BB962C8B-B14F-4D97-AF65-F5344CB8AC3E}">
        <p14:creationId xmlns:p14="http://schemas.microsoft.com/office/powerpoint/2010/main" val="35101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oxidized met 3+ peptides that did not have a </a:t>
            </a:r>
            <a:r>
              <a:rPr lang="en-US" dirty="0" err="1"/>
              <a:t>deltamass</a:t>
            </a:r>
            <a:r>
              <a:rPr lang="en-US" dirty="0"/>
              <a:t> inside either the 0-Da window or the 1-Da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23</a:t>
            </a:fld>
            <a:endParaRPr lang="en-US"/>
          </a:p>
        </p:txBody>
      </p:sp>
    </p:spTree>
    <p:extLst>
      <p:ext uri="{BB962C8B-B14F-4D97-AF65-F5344CB8AC3E}">
        <p14:creationId xmlns:p14="http://schemas.microsoft.com/office/powerpoint/2010/main" val="751893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unmodified 4+ peptides that did not have a </a:t>
            </a:r>
            <a:r>
              <a:rPr lang="en-US" dirty="0" err="1"/>
              <a:t>deltamass</a:t>
            </a:r>
            <a:r>
              <a:rPr lang="en-US" dirty="0"/>
              <a:t> inside either the 0-Da window or the 1-Da window.</a:t>
            </a:r>
          </a:p>
          <a:p>
            <a:endParaRPr lang="en-US" dirty="0"/>
          </a:p>
        </p:txBody>
      </p:sp>
      <p:sp>
        <p:nvSpPr>
          <p:cNvPr id="4" name="Slide Number Placeholder 3"/>
          <p:cNvSpPr>
            <a:spLocks noGrp="1"/>
          </p:cNvSpPr>
          <p:nvPr>
            <p:ph type="sldNum" sz="quarter" idx="5"/>
          </p:nvPr>
        </p:nvSpPr>
        <p:spPr/>
        <p:txBody>
          <a:bodyPr/>
          <a:lstStyle/>
          <a:p>
            <a:fld id="{704C7F63-EC63-4649-8BB5-9037686A1E1C}" type="slidenum">
              <a:rPr lang="en-US" smtClean="0"/>
              <a:t>24</a:t>
            </a:fld>
            <a:endParaRPr lang="en-US"/>
          </a:p>
        </p:txBody>
      </p:sp>
    </p:spTree>
    <p:extLst>
      <p:ext uri="{BB962C8B-B14F-4D97-AF65-F5344CB8AC3E}">
        <p14:creationId xmlns:p14="http://schemas.microsoft.com/office/powerpoint/2010/main" val="2026615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oxidized met 4+ peptides that did not have a </a:t>
            </a:r>
            <a:r>
              <a:rPr lang="en-US" dirty="0" err="1"/>
              <a:t>deltamass</a:t>
            </a:r>
            <a:r>
              <a:rPr lang="en-US" dirty="0"/>
              <a:t> inside either the 0-Da window or the 1-Da window. Collectively, we recovered a little over 1,000 additional target matches (from 5 LC runs) from this outside windows </a:t>
            </a:r>
            <a:r>
              <a:rPr lang="en-US" dirty="0" err="1"/>
              <a:t>deltamass</a:t>
            </a:r>
            <a:r>
              <a:rPr lang="en-US" dirty="0"/>
              <a:t> peptide class.</a:t>
            </a:r>
          </a:p>
        </p:txBody>
      </p:sp>
      <p:sp>
        <p:nvSpPr>
          <p:cNvPr id="4" name="Slide Number Placeholder 3"/>
          <p:cNvSpPr>
            <a:spLocks noGrp="1"/>
          </p:cNvSpPr>
          <p:nvPr>
            <p:ph type="sldNum" sz="quarter" idx="5"/>
          </p:nvPr>
        </p:nvSpPr>
        <p:spPr/>
        <p:txBody>
          <a:bodyPr/>
          <a:lstStyle/>
          <a:p>
            <a:fld id="{704C7F63-EC63-4649-8BB5-9037686A1E1C}" type="slidenum">
              <a:rPr lang="en-US" smtClean="0"/>
              <a:t>25</a:t>
            </a:fld>
            <a:endParaRPr lang="en-US"/>
          </a:p>
        </p:txBody>
      </p:sp>
    </p:spTree>
    <p:extLst>
      <p:ext uri="{BB962C8B-B14F-4D97-AF65-F5344CB8AC3E}">
        <p14:creationId xmlns:p14="http://schemas.microsoft.com/office/powerpoint/2010/main" val="2405187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Fusion data from this single LC run was re-processed with the same parameters that were used for the Eclipse processing.</a:t>
            </a:r>
          </a:p>
        </p:txBody>
      </p:sp>
      <p:sp>
        <p:nvSpPr>
          <p:cNvPr id="4" name="Slide Number Placeholder 3"/>
          <p:cNvSpPr>
            <a:spLocks noGrp="1"/>
          </p:cNvSpPr>
          <p:nvPr>
            <p:ph type="sldNum" sz="quarter" idx="5"/>
          </p:nvPr>
        </p:nvSpPr>
        <p:spPr/>
        <p:txBody>
          <a:bodyPr/>
          <a:lstStyle/>
          <a:p>
            <a:fld id="{704C7F63-EC63-4649-8BB5-9037686A1E1C}" type="slidenum">
              <a:rPr lang="en-US" smtClean="0"/>
              <a:t>26</a:t>
            </a:fld>
            <a:endParaRPr lang="en-US"/>
          </a:p>
        </p:txBody>
      </p:sp>
    </p:spTree>
    <p:extLst>
      <p:ext uri="{BB962C8B-B14F-4D97-AF65-F5344CB8AC3E}">
        <p14:creationId xmlns:p14="http://schemas.microsoft.com/office/powerpoint/2010/main" val="424721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data processing summary statistics for the three platform/methods being compared. Complicated methods like SPS MS3 have many parameters that affect cycle times and data signal-to-noise. We had fewer acquired MS2 scans in a 2-hour run with our Fusion settings. However, we had a pretty high identification rate of 47%. The real time search skips the time consuming MS3 scan in the Orbitrap for MS2 scans that should not yield confident PSMs. This frees up the instrument to acquire more scans in a given time. Despite the vote of confidence from the real time search scoring, we had the lowest ID rate for the Eclipse with RTS.</a:t>
            </a:r>
          </a:p>
          <a:p>
            <a:endParaRPr lang="en-US" dirty="0"/>
          </a:p>
          <a:p>
            <a:r>
              <a:rPr lang="en-US" dirty="0"/>
              <a:t>The point of TMT experiments is not just identification but also quantification. The bar is higher for quantitative data than for identification data. The PAW pipeline tests individual MS3 scans against a low intensity cutoff. A trimmed mean is computed and tested. If the test fails, the reporter ions for than scan are zeroed out. The MS2 scan is retained for identification and protein inference reasons. This means not every scan passing the FDR cutoff will have reporter ion signals. For the RTS data, the MS2 scans that did not trigger an MS3 scan are also in the data mix. Not all scans with reporter ions are usable for quantification in shotgun experiments. Peptides that map to multiple proteins (in the proper context) have ambiguous information content and cannot be used. We routinely use minimally redundant </a:t>
            </a:r>
            <a:r>
              <a:rPr lang="en-US" dirty="0" err="1"/>
              <a:t>UniProt</a:t>
            </a:r>
            <a:r>
              <a:rPr lang="en-US" dirty="0"/>
              <a:t> canonical reference protein databases and employ an extended parsimony protein grouping step to maximize the usable peptides for quantification. The last column of the bottom table are the final numbers and the most accurate for comparisons between platform/methods.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27</a:t>
            </a:fld>
            <a:endParaRPr lang="en-US"/>
          </a:p>
        </p:txBody>
      </p:sp>
    </p:spTree>
    <p:extLst>
      <p:ext uri="{BB962C8B-B14F-4D97-AF65-F5344CB8AC3E}">
        <p14:creationId xmlns:p14="http://schemas.microsoft.com/office/powerpoint/2010/main" val="505063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find the PSM counts to be the best numbers to use to see the differences. We are usually reporting proteins but how a given number of PSMs produce a list of proteins depends on many factors beyond the instrument performance; such as, type of samples, the types of proteins in the samples, organism being studied, choice of protein database, protein inference algorithm, and any protein ranking/cutoff heuristics. As mentioned, we need to keep PSMs that do not have sufficiently intense reporter ions to correctly infer the proteins. When we count peptides and proteins, those numbers are based on all PSMs. The PAW pipeline does not track quantifiable proteins per se. I did make some effort to count those for the last column in this analysis. </a:t>
            </a:r>
          </a:p>
        </p:txBody>
      </p:sp>
      <p:sp>
        <p:nvSpPr>
          <p:cNvPr id="4" name="Slide Number Placeholder 3"/>
          <p:cNvSpPr>
            <a:spLocks noGrp="1"/>
          </p:cNvSpPr>
          <p:nvPr>
            <p:ph type="sldNum" sz="quarter" idx="5"/>
          </p:nvPr>
        </p:nvSpPr>
        <p:spPr/>
        <p:txBody>
          <a:bodyPr/>
          <a:lstStyle/>
          <a:p>
            <a:fld id="{704C7F63-EC63-4649-8BB5-9037686A1E1C}" type="slidenum">
              <a:rPr lang="en-US" smtClean="0"/>
              <a:t>28</a:t>
            </a:fld>
            <a:endParaRPr lang="en-US"/>
          </a:p>
        </p:txBody>
      </p:sp>
    </p:spTree>
    <p:extLst>
      <p:ext uri="{BB962C8B-B14F-4D97-AF65-F5344CB8AC3E}">
        <p14:creationId xmlns:p14="http://schemas.microsoft.com/office/powerpoint/2010/main" val="3175835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intensities of individual reporter ions depend on many things: sample load, instrument tune, instrument cleanliness, HPLC performance, data acquisition settings, etc. This TMT labeling includes two identical reference channels (it was part of a larger 2-plex experiment). We will use those later to perform internal reference scaling (IRS) and get all of the data on a common scale. We can look at the general magnitude of the reporter ions before any normalizations to see how the data differ. We see lower intensity values for the Fusion, as might be expected. Interestingly, we have the largest values for the plain SPS MS3 method on the Eclipse. Without detailed instrument setting, it is hard to know if this has any significance. Different AGC targets or ion fill times might have been used.</a:t>
            </a:r>
          </a:p>
        </p:txBody>
      </p:sp>
      <p:sp>
        <p:nvSpPr>
          <p:cNvPr id="4" name="Slide Number Placeholder 3"/>
          <p:cNvSpPr>
            <a:spLocks noGrp="1"/>
          </p:cNvSpPr>
          <p:nvPr>
            <p:ph type="sldNum" sz="quarter" idx="5"/>
          </p:nvPr>
        </p:nvSpPr>
        <p:spPr/>
        <p:txBody>
          <a:bodyPr/>
          <a:lstStyle/>
          <a:p>
            <a:fld id="{704C7F63-EC63-4649-8BB5-9037686A1E1C}" type="slidenum">
              <a:rPr lang="en-US" smtClean="0"/>
              <a:t>29</a:t>
            </a:fld>
            <a:endParaRPr lang="en-US"/>
          </a:p>
        </p:txBody>
      </p:sp>
    </p:spTree>
    <p:extLst>
      <p:ext uri="{BB962C8B-B14F-4D97-AF65-F5344CB8AC3E}">
        <p14:creationId xmlns:p14="http://schemas.microsoft.com/office/powerpoint/2010/main" val="918009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5 RAW files were processed at San Jose using Proteome Discoverer (results not shared). The RAW files were also processed at OHSU using the Comet/PAW pipeline.</a:t>
            </a:r>
          </a:p>
        </p:txBody>
      </p:sp>
      <p:sp>
        <p:nvSpPr>
          <p:cNvPr id="4" name="Slide Number Placeholder 3"/>
          <p:cNvSpPr>
            <a:spLocks noGrp="1"/>
          </p:cNvSpPr>
          <p:nvPr>
            <p:ph type="sldNum" sz="quarter" idx="5"/>
          </p:nvPr>
        </p:nvSpPr>
        <p:spPr/>
        <p:txBody>
          <a:bodyPr/>
          <a:lstStyle/>
          <a:p>
            <a:fld id="{704C7F63-EC63-4649-8BB5-9037686A1E1C}" type="slidenum">
              <a:rPr lang="en-US" smtClean="0"/>
              <a:t>3</a:t>
            </a:fld>
            <a:endParaRPr lang="en-US"/>
          </a:p>
        </p:txBody>
      </p:sp>
    </p:spTree>
    <p:extLst>
      <p:ext uri="{BB962C8B-B14F-4D97-AF65-F5344CB8AC3E}">
        <p14:creationId xmlns:p14="http://schemas.microsoft.com/office/powerpoint/2010/main" val="3599288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benefits of isobaric labeling is the reproducibility of the measurements. Technically, that is only true if the data is processed correctly. There are multiple normalization steps involved in these analyses and the natural reporter ion intensity scale need to be kept. When all of that is done correctly, the the distribution of protein CVs by biological condition is an excellent performance metric. Here we have the CV distributions for the 3 anticoagulants by platform/method. The higher sensitivity Eclipse Orbitrap </a:t>
            </a:r>
            <a:r>
              <a:rPr lang="en-US" dirty="0" err="1"/>
              <a:t>Tribrid</a:t>
            </a:r>
            <a:r>
              <a:rPr lang="en-US" dirty="0"/>
              <a:t> compared to the Fusion is reflected in higher quality reporter ion signals. The median CVs and spread in the CV distributions are improved for the Eclipse. The real time search method seems to further improve the data.</a:t>
            </a:r>
          </a:p>
        </p:txBody>
      </p:sp>
      <p:sp>
        <p:nvSpPr>
          <p:cNvPr id="4" name="Slide Number Placeholder 3"/>
          <p:cNvSpPr>
            <a:spLocks noGrp="1"/>
          </p:cNvSpPr>
          <p:nvPr>
            <p:ph type="sldNum" sz="quarter" idx="5"/>
          </p:nvPr>
        </p:nvSpPr>
        <p:spPr/>
        <p:txBody>
          <a:bodyPr/>
          <a:lstStyle/>
          <a:p>
            <a:fld id="{704C7F63-EC63-4649-8BB5-9037686A1E1C}" type="slidenum">
              <a:rPr lang="en-US" smtClean="0"/>
              <a:t>30</a:t>
            </a:fld>
            <a:endParaRPr lang="en-US"/>
          </a:p>
        </p:txBody>
      </p:sp>
    </p:spTree>
    <p:extLst>
      <p:ext uri="{BB962C8B-B14F-4D97-AF65-F5344CB8AC3E}">
        <p14:creationId xmlns:p14="http://schemas.microsoft.com/office/powerpoint/2010/main" val="1778527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the choice of anticoagulant did not change protein expression very much. We can lump all the anticoagulant data together and compute an overall CV distribution by platform/method. The difference between the Fusion and the newer Eclipse is now a little more obvious.</a:t>
            </a:r>
          </a:p>
        </p:txBody>
      </p:sp>
      <p:sp>
        <p:nvSpPr>
          <p:cNvPr id="4" name="Slide Number Placeholder 3"/>
          <p:cNvSpPr>
            <a:spLocks noGrp="1"/>
          </p:cNvSpPr>
          <p:nvPr>
            <p:ph type="sldNum" sz="quarter" idx="5"/>
          </p:nvPr>
        </p:nvSpPr>
        <p:spPr/>
        <p:txBody>
          <a:bodyPr/>
          <a:lstStyle/>
          <a:p>
            <a:fld id="{704C7F63-EC63-4649-8BB5-9037686A1E1C}" type="slidenum">
              <a:rPr lang="en-US" smtClean="0"/>
              <a:t>31</a:t>
            </a:fld>
            <a:endParaRPr lang="en-US"/>
          </a:p>
        </p:txBody>
      </p:sp>
    </p:spTree>
    <p:extLst>
      <p:ext uri="{BB962C8B-B14F-4D97-AF65-F5344CB8AC3E}">
        <p14:creationId xmlns:p14="http://schemas.microsoft.com/office/powerpoint/2010/main" val="1096568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median CVs (%) associated with the distributions in the previous two slides. These are three different human biological subject samples; these are not cell cultures. Platelets, with careful preparation, have rather low CVs compared to other human subject samples that we have worked with over the years in the OHSU core. These are all SPS MS3 measurements, so the CVs are not small because of compressed dynamic range for reporter ions that is present in MS2-based 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32</a:t>
            </a:fld>
            <a:endParaRPr lang="en-US"/>
          </a:p>
        </p:txBody>
      </p:sp>
    </p:spTree>
    <p:extLst>
      <p:ext uri="{BB962C8B-B14F-4D97-AF65-F5344CB8AC3E}">
        <p14:creationId xmlns:p14="http://schemas.microsoft.com/office/powerpoint/2010/main" val="1920546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multi-panel scatter plots to see how similar each biological replicate is. These are the ACD anticoagulant samples for the three platform/methods.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33</a:t>
            </a:fld>
            <a:endParaRPr lang="en-US"/>
          </a:p>
        </p:txBody>
      </p:sp>
    </p:spTree>
    <p:extLst>
      <p:ext uri="{BB962C8B-B14F-4D97-AF65-F5344CB8AC3E}">
        <p14:creationId xmlns:p14="http://schemas.microsoft.com/office/powerpoint/2010/main" val="691656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EDTA anticoagulant samples for the three platform/methods.</a:t>
            </a:r>
          </a:p>
        </p:txBody>
      </p:sp>
      <p:sp>
        <p:nvSpPr>
          <p:cNvPr id="4" name="Slide Number Placeholder 3"/>
          <p:cNvSpPr>
            <a:spLocks noGrp="1"/>
          </p:cNvSpPr>
          <p:nvPr>
            <p:ph type="sldNum" sz="quarter" idx="5"/>
          </p:nvPr>
        </p:nvSpPr>
        <p:spPr/>
        <p:txBody>
          <a:bodyPr/>
          <a:lstStyle/>
          <a:p>
            <a:fld id="{704C7F63-EC63-4649-8BB5-9037686A1E1C}" type="slidenum">
              <a:rPr lang="en-US" smtClean="0"/>
              <a:t>34</a:t>
            </a:fld>
            <a:endParaRPr lang="en-US"/>
          </a:p>
        </p:txBody>
      </p:sp>
    </p:spTree>
    <p:extLst>
      <p:ext uri="{BB962C8B-B14F-4D97-AF65-F5344CB8AC3E}">
        <p14:creationId xmlns:p14="http://schemas.microsoft.com/office/powerpoint/2010/main" val="866682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Heparin anticoagulant samples for the three platform/methods. In all anticoagulants, we have more scatter in the Fusion data, particularly for low intensities. The platelets from one subject (S3) had some different response to heparin that was not seen in the other two anticoagulants. Subjects S1 and S4 had very similar intensities (lower left scatter plots in each panel).</a:t>
            </a:r>
          </a:p>
        </p:txBody>
      </p:sp>
      <p:sp>
        <p:nvSpPr>
          <p:cNvPr id="4" name="Slide Number Placeholder 3"/>
          <p:cNvSpPr>
            <a:spLocks noGrp="1"/>
          </p:cNvSpPr>
          <p:nvPr>
            <p:ph type="sldNum" sz="quarter" idx="5"/>
          </p:nvPr>
        </p:nvSpPr>
        <p:spPr/>
        <p:txBody>
          <a:bodyPr/>
          <a:lstStyle/>
          <a:p>
            <a:fld id="{704C7F63-EC63-4649-8BB5-9037686A1E1C}" type="slidenum">
              <a:rPr lang="en-US" smtClean="0"/>
              <a:t>35</a:t>
            </a:fld>
            <a:endParaRPr lang="en-US"/>
          </a:p>
        </p:txBody>
      </p:sp>
    </p:spTree>
    <p:extLst>
      <p:ext uri="{BB962C8B-B14F-4D97-AF65-F5344CB8AC3E}">
        <p14:creationId xmlns:p14="http://schemas.microsoft.com/office/powerpoint/2010/main" val="1072791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 testing was done to compare the anticoagulants to each other. This does not make any sense for this pre-run sample. The original experiment performed at OHSU used 18 first dimension fractions in a scaled-up experiment with two 11-plexes. Over 3000 proteins were profiled in that experiment (complete analysis in progress). Here we are mostly qualitatively comparing plots between platform/methods. These are the data from the ACD and EDTA samples (at 1-hour).</a:t>
            </a:r>
          </a:p>
        </p:txBody>
      </p:sp>
      <p:sp>
        <p:nvSpPr>
          <p:cNvPr id="4" name="Slide Number Placeholder 3"/>
          <p:cNvSpPr>
            <a:spLocks noGrp="1"/>
          </p:cNvSpPr>
          <p:nvPr>
            <p:ph type="sldNum" sz="quarter" idx="5"/>
          </p:nvPr>
        </p:nvSpPr>
        <p:spPr/>
        <p:txBody>
          <a:bodyPr/>
          <a:lstStyle/>
          <a:p>
            <a:fld id="{704C7F63-EC63-4649-8BB5-9037686A1E1C}" type="slidenum">
              <a:rPr lang="en-US" smtClean="0"/>
              <a:t>36</a:t>
            </a:fld>
            <a:endParaRPr lang="en-US"/>
          </a:p>
        </p:txBody>
      </p:sp>
    </p:spTree>
    <p:extLst>
      <p:ext uri="{BB962C8B-B14F-4D97-AF65-F5344CB8AC3E}">
        <p14:creationId xmlns:p14="http://schemas.microsoft.com/office/powerpoint/2010/main" val="765195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data from the ACD and Heparin samples (at 1-hour).</a:t>
            </a:r>
          </a:p>
        </p:txBody>
      </p:sp>
      <p:sp>
        <p:nvSpPr>
          <p:cNvPr id="4" name="Slide Number Placeholder 3"/>
          <p:cNvSpPr>
            <a:spLocks noGrp="1"/>
          </p:cNvSpPr>
          <p:nvPr>
            <p:ph type="sldNum" sz="quarter" idx="5"/>
          </p:nvPr>
        </p:nvSpPr>
        <p:spPr/>
        <p:txBody>
          <a:bodyPr/>
          <a:lstStyle/>
          <a:p>
            <a:fld id="{704C7F63-EC63-4649-8BB5-9037686A1E1C}" type="slidenum">
              <a:rPr lang="en-US" smtClean="0"/>
              <a:t>37</a:t>
            </a:fld>
            <a:endParaRPr lang="en-US"/>
          </a:p>
        </p:txBody>
      </p:sp>
    </p:spTree>
    <p:extLst>
      <p:ext uri="{BB962C8B-B14F-4D97-AF65-F5344CB8AC3E}">
        <p14:creationId xmlns:p14="http://schemas.microsoft.com/office/powerpoint/2010/main" val="593758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data from the EDTA and Heparin samples (at 1-hour). For this limited experiment, we do not have many, if any, real differential expression changes. We have one heparin treated sample with some proteins that changed in abundance. That alters some average protein expression levels and that comes with some high variance. We have a few proteins with more than 2-fold expression changes, but most are not statistically significant.</a:t>
            </a:r>
          </a:p>
        </p:txBody>
      </p:sp>
      <p:sp>
        <p:nvSpPr>
          <p:cNvPr id="4" name="Slide Number Placeholder 3"/>
          <p:cNvSpPr>
            <a:spLocks noGrp="1"/>
          </p:cNvSpPr>
          <p:nvPr>
            <p:ph type="sldNum" sz="quarter" idx="5"/>
          </p:nvPr>
        </p:nvSpPr>
        <p:spPr/>
        <p:txBody>
          <a:bodyPr/>
          <a:lstStyle/>
          <a:p>
            <a:fld id="{704C7F63-EC63-4649-8BB5-9037686A1E1C}" type="slidenum">
              <a:rPr lang="en-US" smtClean="0"/>
              <a:t>38</a:t>
            </a:fld>
            <a:endParaRPr lang="en-US"/>
          </a:p>
        </p:txBody>
      </p:sp>
    </p:spTree>
    <p:extLst>
      <p:ext uri="{BB962C8B-B14F-4D97-AF65-F5344CB8AC3E}">
        <p14:creationId xmlns:p14="http://schemas.microsoft.com/office/powerpoint/2010/main" val="1689587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reference scaling makes the most sense conceptually to take data acquired on one instrument at one time from multi-plexes and combine them into one seemingly larger plex experiment. However, the same channels in a TMT plex are still the same samples no matter what instrument is used or when it was used. We can actually combine the OHSU Fusion data with the San Jose Thermo Eclipse data using the pooled reference channels. This puts all three platform/method datasets on the same intensity scale for direct comparisons. We see that the intensity distributions are very well matched after IRS and TMM normalization, with the boxplots all in excellent horizontal alignment. Keep in mind that all scaling of the 9 biological samples in each of the three datasets were independent. The scaling of each plex was based only on the common reference channels. We can check how the samples cluster. The two Eclipse datasets are nearly identical (blue and green). There is more spread in the Fusion data and it is not as similar to the Eclipse data as the two Eclipse runs are to each other. The Fusion is to the left (red) and the Eclipse data are to the right (blue/green). The top-to-bottom pattern is similar between both instruments. S3 heparin is at the top and S1 ACD is at the bottom.</a:t>
            </a:r>
          </a:p>
        </p:txBody>
      </p:sp>
      <p:sp>
        <p:nvSpPr>
          <p:cNvPr id="4" name="Slide Number Placeholder 3"/>
          <p:cNvSpPr>
            <a:spLocks noGrp="1"/>
          </p:cNvSpPr>
          <p:nvPr>
            <p:ph type="sldNum" sz="quarter" idx="5"/>
          </p:nvPr>
        </p:nvSpPr>
        <p:spPr/>
        <p:txBody>
          <a:bodyPr/>
          <a:lstStyle/>
          <a:p>
            <a:fld id="{704C7F63-EC63-4649-8BB5-9037686A1E1C}" type="slidenum">
              <a:rPr lang="en-US" smtClean="0"/>
              <a:t>39</a:t>
            </a:fld>
            <a:endParaRPr lang="en-US"/>
          </a:p>
        </p:txBody>
      </p:sp>
    </p:spTree>
    <p:extLst>
      <p:ext uri="{BB962C8B-B14F-4D97-AF65-F5344CB8AC3E}">
        <p14:creationId xmlns:p14="http://schemas.microsoft.com/office/powerpoint/2010/main" val="417234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Comet/PAW pipeline uses Comet for the database searching. Post search processing and FDR analysis is done with a series of Python scripts in the PAW pipeline. Accurate mass measurements from the high resolution </a:t>
            </a:r>
            <a:r>
              <a:rPr lang="en-US" dirty="0" err="1"/>
              <a:t>Oribitraps</a:t>
            </a:r>
            <a:r>
              <a:rPr lang="en-US" dirty="0"/>
              <a:t> are used correctly to increase PSM identification sensitivity. A discriminant score transformation, similar to </a:t>
            </a:r>
            <a:r>
              <a:rPr lang="en-US" dirty="0" err="1"/>
              <a:t>PeptideProphet</a:t>
            </a:r>
            <a:r>
              <a:rPr lang="en-US" dirty="0"/>
              <a:t>, and the target/decoy method are used as an efficient static classifier for correct and incorrect matches. Basic and extended parsimony principles are used to provide the best context for quantitative analysis from shotgun proteomics data. TMT reporter ions are extracted and aggregated in ways that facilitate proper normalization and maximize quantitative information.</a:t>
            </a:r>
          </a:p>
        </p:txBody>
      </p:sp>
      <p:sp>
        <p:nvSpPr>
          <p:cNvPr id="4" name="Slide Number Placeholder 3"/>
          <p:cNvSpPr>
            <a:spLocks noGrp="1"/>
          </p:cNvSpPr>
          <p:nvPr>
            <p:ph type="sldNum" sz="quarter" idx="5"/>
          </p:nvPr>
        </p:nvSpPr>
        <p:spPr/>
        <p:txBody>
          <a:bodyPr/>
          <a:lstStyle/>
          <a:p>
            <a:fld id="{704C7F63-EC63-4649-8BB5-9037686A1E1C}" type="slidenum">
              <a:rPr lang="en-US" smtClean="0"/>
              <a:t>4</a:t>
            </a:fld>
            <a:endParaRPr lang="en-US"/>
          </a:p>
        </p:txBody>
      </p:sp>
    </p:spTree>
    <p:extLst>
      <p:ext uri="{BB962C8B-B14F-4D97-AF65-F5344CB8AC3E}">
        <p14:creationId xmlns:p14="http://schemas.microsoft.com/office/powerpoint/2010/main" val="3437318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from many of the previous slides that these 9 biological samples are not very different from each other. We can average the intensities for all nine samples for each platform/method and compare that by platform/method (this gives us nice large plots). This is pretty amazing. We have data from two different Orbitrap </a:t>
            </a:r>
            <a:r>
              <a:rPr lang="en-US" dirty="0" err="1"/>
              <a:t>Tribrid</a:t>
            </a:r>
            <a:r>
              <a:rPr lang="en-US" dirty="0"/>
              <a:t> instruments (two generations apart). We have two labs (OHSU and Thermo San Jose), we have two LC systems, we have two different technicians, we have two different dates, and we have two different data acquisition methods (for the Eclipse instrument). The Eclipse data is superb. The Fusion data has some warts but is still surprisingly good. The Fusion was a pretty successful first-generation instrument. The degree of complexity in these instruments is quite high. Adding the additional complexity of the real time search to the complexity of the </a:t>
            </a:r>
            <a:r>
              <a:rPr lang="en-US" dirty="0" err="1"/>
              <a:t>Tribrids</a:t>
            </a:r>
            <a:r>
              <a:rPr lang="en-US" dirty="0"/>
              <a:t> did not give me much confidence before starting this analysis. I am not very susceptible to manufacturer and major lab hype for these sorts of things. I see minor to major flaws in almost every published paper I read these days (I know, I am old and cranky). I don’t believe anything until I test it. I have to say that I think the real time search works well.</a:t>
            </a:r>
          </a:p>
        </p:txBody>
      </p:sp>
      <p:sp>
        <p:nvSpPr>
          <p:cNvPr id="4" name="Slide Number Placeholder 3"/>
          <p:cNvSpPr>
            <a:spLocks noGrp="1"/>
          </p:cNvSpPr>
          <p:nvPr>
            <p:ph type="sldNum" sz="quarter" idx="5"/>
          </p:nvPr>
        </p:nvSpPr>
        <p:spPr/>
        <p:txBody>
          <a:bodyPr/>
          <a:lstStyle/>
          <a:p>
            <a:fld id="{704C7F63-EC63-4649-8BB5-9037686A1E1C}" type="slidenum">
              <a:rPr lang="en-US" smtClean="0"/>
              <a:t>40</a:t>
            </a:fld>
            <a:endParaRPr lang="en-US"/>
          </a:p>
        </p:txBody>
      </p:sp>
    </p:spTree>
    <p:extLst>
      <p:ext uri="{BB962C8B-B14F-4D97-AF65-F5344CB8AC3E}">
        <p14:creationId xmlns:p14="http://schemas.microsoft.com/office/powerpoint/2010/main" val="3322888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expected a new instrument to outperform a six-year-old instrument and that was the case. We knew that the Fusion was less sensitive for the multi-stage isolations and we have compensated with scaled up experiments (always 9 to 18 fractions). Real time search actually works, and the RAW files are almost the same as from the regular SPS MS3 method. We did not see anything approaching a factor of 2 improvement, at least not for this sample. There was about a 9% gain compared to the regular SPS MS3 method on the Eclipse. Median CVs and data scatter were better, and the proteome sampling depth was quite a bit better. There are many comparison metrics to consider simultaneously to get an accurate picture of the similarities and differences.</a:t>
            </a:r>
          </a:p>
        </p:txBody>
      </p:sp>
      <p:sp>
        <p:nvSpPr>
          <p:cNvPr id="4" name="Slide Number Placeholder 3"/>
          <p:cNvSpPr>
            <a:spLocks noGrp="1"/>
          </p:cNvSpPr>
          <p:nvPr>
            <p:ph type="sldNum" sz="quarter" idx="5"/>
          </p:nvPr>
        </p:nvSpPr>
        <p:spPr/>
        <p:txBody>
          <a:bodyPr/>
          <a:lstStyle/>
          <a:p>
            <a:fld id="{704C7F63-EC63-4649-8BB5-9037686A1E1C}" type="slidenum">
              <a:rPr lang="en-US" smtClean="0"/>
              <a:t>41</a:t>
            </a:fld>
            <a:endParaRPr lang="en-US"/>
          </a:p>
        </p:txBody>
      </p:sp>
    </p:spTree>
    <p:extLst>
      <p:ext uri="{BB962C8B-B14F-4D97-AF65-F5344CB8AC3E}">
        <p14:creationId xmlns:p14="http://schemas.microsoft.com/office/powerpoint/2010/main" val="1860057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Accurate mass differences between measured MH+ values and the calculated MH+ values from the top PSM matches are </a:t>
            </a:r>
            <a:r>
              <a:rPr lang="en-US" dirty="0" err="1"/>
              <a:t>histogrammed</a:t>
            </a:r>
            <a:r>
              <a:rPr lang="en-US" dirty="0"/>
              <a:t> from wide tolerance searches (typically 1.25 Da). Most correct matches (blue histograms) are concentrated in a peak at 0-Da. There are smaller peaks at 0.984 Da (deamidation) and 1.003 Da (first isotopic peak). Narrow windows to capture the single peak at 0-Da and the two peaks at 1-Da are set. Those define two peptide </a:t>
            </a:r>
            <a:r>
              <a:rPr lang="en-US" dirty="0" err="1"/>
              <a:t>deltamass</a:t>
            </a:r>
            <a:r>
              <a:rPr lang="en-US" dirty="0"/>
              <a:t> classes. All other </a:t>
            </a:r>
            <a:r>
              <a:rPr lang="en-US" dirty="0" err="1"/>
              <a:t>deltamasses</a:t>
            </a:r>
            <a:r>
              <a:rPr lang="en-US" dirty="0"/>
              <a:t> not in inside the two narrow windows make up the third </a:t>
            </a:r>
            <a:r>
              <a:rPr lang="en-US" dirty="0" err="1"/>
              <a:t>deltamass</a:t>
            </a:r>
            <a:r>
              <a:rPr lang="en-US" dirty="0"/>
              <a:t> class. These are the histograms and the window settings for the 2+ matches. The </a:t>
            </a:r>
            <a:r>
              <a:rPr lang="en-US" dirty="0" err="1"/>
              <a:t>deltamasses</a:t>
            </a:r>
            <a:r>
              <a:rPr lang="en-US" dirty="0"/>
              <a:t> for decoy matches are the red histograms.</a:t>
            </a:r>
          </a:p>
        </p:txBody>
      </p:sp>
      <p:sp>
        <p:nvSpPr>
          <p:cNvPr id="4" name="Slide Number Placeholder 3"/>
          <p:cNvSpPr>
            <a:spLocks noGrp="1"/>
          </p:cNvSpPr>
          <p:nvPr>
            <p:ph type="sldNum" sz="quarter" idx="5"/>
          </p:nvPr>
        </p:nvSpPr>
        <p:spPr/>
        <p:txBody>
          <a:bodyPr/>
          <a:lstStyle/>
          <a:p>
            <a:fld id="{704C7F63-EC63-4649-8BB5-9037686A1E1C}" type="slidenum">
              <a:rPr lang="en-US" smtClean="0"/>
              <a:t>5</a:t>
            </a:fld>
            <a:endParaRPr lang="en-US"/>
          </a:p>
        </p:txBody>
      </p:sp>
    </p:spTree>
    <p:extLst>
      <p:ext uri="{BB962C8B-B14F-4D97-AF65-F5344CB8AC3E}">
        <p14:creationId xmlns:p14="http://schemas.microsoft.com/office/powerpoint/2010/main" val="414598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similar histograms and windows for the 3+ matches.</a:t>
            </a:r>
          </a:p>
        </p:txBody>
      </p:sp>
      <p:sp>
        <p:nvSpPr>
          <p:cNvPr id="4" name="Slide Number Placeholder 3"/>
          <p:cNvSpPr>
            <a:spLocks noGrp="1"/>
          </p:cNvSpPr>
          <p:nvPr>
            <p:ph type="sldNum" sz="quarter" idx="5"/>
          </p:nvPr>
        </p:nvSpPr>
        <p:spPr/>
        <p:txBody>
          <a:bodyPr/>
          <a:lstStyle/>
          <a:p>
            <a:fld id="{704C7F63-EC63-4649-8BB5-9037686A1E1C}" type="slidenum">
              <a:rPr lang="en-US" smtClean="0"/>
              <a:t>6</a:t>
            </a:fld>
            <a:endParaRPr lang="en-US"/>
          </a:p>
        </p:txBody>
      </p:sp>
    </p:spTree>
    <p:extLst>
      <p:ext uri="{BB962C8B-B14F-4D97-AF65-F5344CB8AC3E}">
        <p14:creationId xmlns:p14="http://schemas.microsoft.com/office/powerpoint/2010/main" val="3061607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similar histograms and windows for the 4+ matches.</a:t>
            </a:r>
          </a:p>
        </p:txBody>
      </p:sp>
      <p:sp>
        <p:nvSpPr>
          <p:cNvPr id="4" name="Slide Number Placeholder 3"/>
          <p:cNvSpPr>
            <a:spLocks noGrp="1"/>
          </p:cNvSpPr>
          <p:nvPr>
            <p:ph type="sldNum" sz="quarter" idx="5"/>
          </p:nvPr>
        </p:nvSpPr>
        <p:spPr/>
        <p:txBody>
          <a:bodyPr/>
          <a:lstStyle/>
          <a:p>
            <a:fld id="{704C7F63-EC63-4649-8BB5-9037686A1E1C}" type="slidenum">
              <a:rPr lang="en-US" smtClean="0"/>
              <a:t>7</a:t>
            </a:fld>
            <a:endParaRPr lang="en-US"/>
          </a:p>
        </p:txBody>
      </p:sp>
    </p:spTree>
    <p:extLst>
      <p:ext uri="{BB962C8B-B14F-4D97-AF65-F5344CB8AC3E}">
        <p14:creationId xmlns:p14="http://schemas.microsoft.com/office/powerpoint/2010/main" val="778321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discriminant scores for target matches (blue) and decoy matches (red) are overlaid in conditional score histograms. A table of FDRs as a function of discriminant score is also shown to guide score cutoff (the dotted line) selection to achieve the desired FDR. In addition to the three </a:t>
            </a:r>
            <a:r>
              <a:rPr lang="en-US" dirty="0" err="1"/>
              <a:t>deltamass</a:t>
            </a:r>
            <a:r>
              <a:rPr lang="en-US" dirty="0"/>
              <a:t> classes (0-Da, 1-Da, and outside windows), scores are separated by peptide charge state (2+, 3+, and 4+) and by variable modification state (unmodified peptides and peptides with an oxidized methionine). These are the scores for for the 0-Da </a:t>
            </a:r>
            <a:r>
              <a:rPr lang="en-US" dirty="0" err="1"/>
              <a:t>deltamass</a:t>
            </a:r>
            <a:r>
              <a:rPr lang="en-US" dirty="0"/>
              <a:t>, 2+ charge, unmodified peptides. The dotted line is a 1% FDR cutoff. We have 14,416 target matches above this score cutoff.</a:t>
            </a:r>
          </a:p>
          <a:p>
            <a:endParaRPr lang="en-US" dirty="0"/>
          </a:p>
          <a:p>
            <a:r>
              <a:rPr lang="en-US" dirty="0"/>
              <a:t>There is also another separation by number of tryptic termini (NTT). We specified only fully tryptic peptides for this Comet search, so we do not have any semi-tryptic peptide scores (the left histogram plot window).</a:t>
            </a:r>
          </a:p>
        </p:txBody>
      </p:sp>
      <p:sp>
        <p:nvSpPr>
          <p:cNvPr id="4" name="Slide Number Placeholder 3"/>
          <p:cNvSpPr>
            <a:spLocks noGrp="1"/>
          </p:cNvSpPr>
          <p:nvPr>
            <p:ph type="sldNum" sz="quarter" idx="5"/>
          </p:nvPr>
        </p:nvSpPr>
        <p:spPr/>
        <p:txBody>
          <a:bodyPr/>
          <a:lstStyle/>
          <a:p>
            <a:fld id="{704C7F63-EC63-4649-8BB5-9037686A1E1C}" type="slidenum">
              <a:rPr lang="en-US" smtClean="0"/>
              <a:t>8</a:t>
            </a:fld>
            <a:endParaRPr lang="en-US"/>
          </a:p>
        </p:txBody>
      </p:sp>
    </p:spTree>
    <p:extLst>
      <p:ext uri="{BB962C8B-B14F-4D97-AF65-F5344CB8AC3E}">
        <p14:creationId xmlns:p14="http://schemas.microsoft.com/office/powerpoint/2010/main" val="3675562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scores for the oxidized met 2+ peptides with a 0-Da </a:t>
            </a:r>
            <a:r>
              <a:rPr lang="en-US" dirty="0" err="1"/>
              <a:t>deltamass</a:t>
            </a:r>
            <a:r>
              <a:rPr lang="en-US" dirty="0"/>
              <a:t>.</a:t>
            </a:r>
          </a:p>
        </p:txBody>
      </p:sp>
      <p:sp>
        <p:nvSpPr>
          <p:cNvPr id="4" name="Slide Number Placeholder 3"/>
          <p:cNvSpPr>
            <a:spLocks noGrp="1"/>
          </p:cNvSpPr>
          <p:nvPr>
            <p:ph type="sldNum" sz="quarter" idx="5"/>
          </p:nvPr>
        </p:nvSpPr>
        <p:spPr/>
        <p:txBody>
          <a:bodyPr/>
          <a:lstStyle/>
          <a:p>
            <a:fld id="{704C7F63-EC63-4649-8BB5-9037686A1E1C}" type="slidenum">
              <a:rPr lang="en-US" smtClean="0"/>
              <a:t>9</a:t>
            </a:fld>
            <a:endParaRPr lang="en-US"/>
          </a:p>
        </p:txBody>
      </p:sp>
    </p:spTree>
    <p:extLst>
      <p:ext uri="{BB962C8B-B14F-4D97-AF65-F5344CB8AC3E}">
        <p14:creationId xmlns:p14="http://schemas.microsoft.com/office/powerpoint/2010/main" val="208051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D94E-F633-034B-BC78-FBF876485A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DA633B-06E7-2B41-A71E-052010991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E6D3F9-DA2E-6540-AF3A-BA6AE61775C6}"/>
              </a:ext>
            </a:extLst>
          </p:cNvPr>
          <p:cNvSpPr>
            <a:spLocks noGrp="1"/>
          </p:cNvSpPr>
          <p:nvPr>
            <p:ph type="dt" sz="half" idx="10"/>
          </p:nvPr>
        </p:nvSpPr>
        <p:spPr/>
        <p:txBody>
          <a:bodyPr/>
          <a:lstStyle/>
          <a:p>
            <a:fld id="{BC23E778-C61D-344B-AECF-61BA4BFF2D58}" type="datetimeFigureOut">
              <a:rPr lang="en-US" smtClean="0"/>
              <a:t>5/19/20</a:t>
            </a:fld>
            <a:endParaRPr lang="en-US"/>
          </a:p>
        </p:txBody>
      </p:sp>
      <p:sp>
        <p:nvSpPr>
          <p:cNvPr id="5" name="Footer Placeholder 4">
            <a:extLst>
              <a:ext uri="{FF2B5EF4-FFF2-40B4-BE49-F238E27FC236}">
                <a16:creationId xmlns:a16="http://schemas.microsoft.com/office/drawing/2014/main" id="{AE180D44-F7EF-5D4E-8F69-544A883D4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B6DCA-4FEB-A047-8DBA-04FC1FE8C848}"/>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8501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4265-BC27-6447-BE79-EB68C78C5A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DC0383-7FCC-ED49-9097-B30583A16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82B0D4-FCBE-1D4A-ABC4-FF4EBD8DF606}"/>
              </a:ext>
            </a:extLst>
          </p:cNvPr>
          <p:cNvSpPr>
            <a:spLocks noGrp="1"/>
          </p:cNvSpPr>
          <p:nvPr>
            <p:ph type="dt" sz="half" idx="10"/>
          </p:nvPr>
        </p:nvSpPr>
        <p:spPr/>
        <p:txBody>
          <a:bodyPr/>
          <a:lstStyle/>
          <a:p>
            <a:fld id="{BC23E778-C61D-344B-AECF-61BA4BFF2D58}" type="datetimeFigureOut">
              <a:rPr lang="en-US" smtClean="0"/>
              <a:t>5/19/20</a:t>
            </a:fld>
            <a:endParaRPr lang="en-US"/>
          </a:p>
        </p:txBody>
      </p:sp>
      <p:sp>
        <p:nvSpPr>
          <p:cNvPr id="5" name="Footer Placeholder 4">
            <a:extLst>
              <a:ext uri="{FF2B5EF4-FFF2-40B4-BE49-F238E27FC236}">
                <a16:creationId xmlns:a16="http://schemas.microsoft.com/office/drawing/2014/main" id="{FEB0B680-227A-8B45-ADA1-AF02EFE74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97B0B-9381-F941-8415-3F8C773527E2}"/>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672301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03662-4B3A-7F48-8A43-5826331A78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51E063-82E5-6D4D-85D9-327A40F80F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658B-4C1C-D043-903D-32DDCF70312F}"/>
              </a:ext>
            </a:extLst>
          </p:cNvPr>
          <p:cNvSpPr>
            <a:spLocks noGrp="1"/>
          </p:cNvSpPr>
          <p:nvPr>
            <p:ph type="dt" sz="half" idx="10"/>
          </p:nvPr>
        </p:nvSpPr>
        <p:spPr/>
        <p:txBody>
          <a:bodyPr/>
          <a:lstStyle/>
          <a:p>
            <a:fld id="{BC23E778-C61D-344B-AECF-61BA4BFF2D58}" type="datetimeFigureOut">
              <a:rPr lang="en-US" smtClean="0"/>
              <a:t>5/19/20</a:t>
            </a:fld>
            <a:endParaRPr lang="en-US"/>
          </a:p>
        </p:txBody>
      </p:sp>
      <p:sp>
        <p:nvSpPr>
          <p:cNvPr id="5" name="Footer Placeholder 4">
            <a:extLst>
              <a:ext uri="{FF2B5EF4-FFF2-40B4-BE49-F238E27FC236}">
                <a16:creationId xmlns:a16="http://schemas.microsoft.com/office/drawing/2014/main" id="{531C4592-8045-DD41-AD50-37A6FAF7E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31B7E-7841-E341-B1A1-E4B8474B26DF}"/>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11703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86FCA-6313-B541-AEB0-18B6E8F21F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50CF3-E768-C246-888D-7292ADDC52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08003-4ADD-2245-A495-AA31BE4D4CEF}"/>
              </a:ext>
            </a:extLst>
          </p:cNvPr>
          <p:cNvSpPr>
            <a:spLocks noGrp="1"/>
          </p:cNvSpPr>
          <p:nvPr>
            <p:ph type="dt" sz="half" idx="10"/>
          </p:nvPr>
        </p:nvSpPr>
        <p:spPr/>
        <p:txBody>
          <a:bodyPr/>
          <a:lstStyle/>
          <a:p>
            <a:fld id="{BC23E778-C61D-344B-AECF-61BA4BFF2D58}" type="datetimeFigureOut">
              <a:rPr lang="en-US" smtClean="0"/>
              <a:t>5/19/20</a:t>
            </a:fld>
            <a:endParaRPr lang="en-US"/>
          </a:p>
        </p:txBody>
      </p:sp>
      <p:sp>
        <p:nvSpPr>
          <p:cNvPr id="5" name="Footer Placeholder 4">
            <a:extLst>
              <a:ext uri="{FF2B5EF4-FFF2-40B4-BE49-F238E27FC236}">
                <a16:creationId xmlns:a16="http://schemas.microsoft.com/office/drawing/2014/main" id="{ABFC861F-EA99-964B-BE7D-BF87CCDBC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B2D12-7B64-6742-A850-40C8B24B7FD5}"/>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91967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B6199-D443-B948-ACE5-92AF6113F0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2A5178-AE83-C144-8135-ACF595041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7F1430-F75A-A948-80F5-1C24EBC19C46}"/>
              </a:ext>
            </a:extLst>
          </p:cNvPr>
          <p:cNvSpPr>
            <a:spLocks noGrp="1"/>
          </p:cNvSpPr>
          <p:nvPr>
            <p:ph type="dt" sz="half" idx="10"/>
          </p:nvPr>
        </p:nvSpPr>
        <p:spPr/>
        <p:txBody>
          <a:bodyPr/>
          <a:lstStyle/>
          <a:p>
            <a:fld id="{BC23E778-C61D-344B-AECF-61BA4BFF2D58}" type="datetimeFigureOut">
              <a:rPr lang="en-US" smtClean="0"/>
              <a:t>5/19/20</a:t>
            </a:fld>
            <a:endParaRPr lang="en-US"/>
          </a:p>
        </p:txBody>
      </p:sp>
      <p:sp>
        <p:nvSpPr>
          <p:cNvPr id="5" name="Footer Placeholder 4">
            <a:extLst>
              <a:ext uri="{FF2B5EF4-FFF2-40B4-BE49-F238E27FC236}">
                <a16:creationId xmlns:a16="http://schemas.microsoft.com/office/drawing/2014/main" id="{BB0E3B28-2DA3-404A-AA29-5A798B5F7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80E2E-7B49-B04B-B677-D53C8E0B5B39}"/>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19790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BE47-B9AB-4A40-95E9-F417C9B59B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7E93B-5F84-A546-A4CC-715C6BD6E7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CE2CA5-60D6-EE41-9278-FCE89E4646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088908-0543-7043-BD2E-84F409A52E91}"/>
              </a:ext>
            </a:extLst>
          </p:cNvPr>
          <p:cNvSpPr>
            <a:spLocks noGrp="1"/>
          </p:cNvSpPr>
          <p:nvPr>
            <p:ph type="dt" sz="half" idx="10"/>
          </p:nvPr>
        </p:nvSpPr>
        <p:spPr/>
        <p:txBody>
          <a:bodyPr/>
          <a:lstStyle/>
          <a:p>
            <a:fld id="{BC23E778-C61D-344B-AECF-61BA4BFF2D58}" type="datetimeFigureOut">
              <a:rPr lang="en-US" smtClean="0"/>
              <a:t>5/19/20</a:t>
            </a:fld>
            <a:endParaRPr lang="en-US"/>
          </a:p>
        </p:txBody>
      </p:sp>
      <p:sp>
        <p:nvSpPr>
          <p:cNvPr id="6" name="Footer Placeholder 5">
            <a:extLst>
              <a:ext uri="{FF2B5EF4-FFF2-40B4-BE49-F238E27FC236}">
                <a16:creationId xmlns:a16="http://schemas.microsoft.com/office/drawing/2014/main" id="{BB49D060-05AB-E243-A339-E52086BC9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0F0979-0C20-BF4F-AE9C-431712C2706D}"/>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30686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F873-FD48-2649-9E4F-BBF01CDE26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6D88B8-B151-4D4E-9CDC-E870B1341D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87126E-2B7D-C64E-9B23-8B6A29A064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382505-9895-6F41-B260-7DFF136C79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05F7DA-4FB1-9D4D-A150-5500FC9C46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9CB78F-C76E-6E4D-BC0F-CFDF97B1F51C}"/>
              </a:ext>
            </a:extLst>
          </p:cNvPr>
          <p:cNvSpPr>
            <a:spLocks noGrp="1"/>
          </p:cNvSpPr>
          <p:nvPr>
            <p:ph type="dt" sz="half" idx="10"/>
          </p:nvPr>
        </p:nvSpPr>
        <p:spPr/>
        <p:txBody>
          <a:bodyPr/>
          <a:lstStyle/>
          <a:p>
            <a:fld id="{BC23E778-C61D-344B-AECF-61BA4BFF2D58}" type="datetimeFigureOut">
              <a:rPr lang="en-US" smtClean="0"/>
              <a:t>5/19/20</a:t>
            </a:fld>
            <a:endParaRPr lang="en-US"/>
          </a:p>
        </p:txBody>
      </p:sp>
      <p:sp>
        <p:nvSpPr>
          <p:cNvPr id="8" name="Footer Placeholder 7">
            <a:extLst>
              <a:ext uri="{FF2B5EF4-FFF2-40B4-BE49-F238E27FC236}">
                <a16:creationId xmlns:a16="http://schemas.microsoft.com/office/drawing/2014/main" id="{EAE79381-3AC9-0F40-9768-70EF3D083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9EF023-6E2D-8541-A81F-BF5FD9EAEE8A}"/>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611102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1836-BE54-A74F-B9BA-38C8E68F2C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353B0A-CB87-4B44-821C-8D17240318CA}"/>
              </a:ext>
            </a:extLst>
          </p:cNvPr>
          <p:cNvSpPr>
            <a:spLocks noGrp="1"/>
          </p:cNvSpPr>
          <p:nvPr>
            <p:ph type="dt" sz="half" idx="10"/>
          </p:nvPr>
        </p:nvSpPr>
        <p:spPr/>
        <p:txBody>
          <a:bodyPr/>
          <a:lstStyle/>
          <a:p>
            <a:fld id="{BC23E778-C61D-344B-AECF-61BA4BFF2D58}" type="datetimeFigureOut">
              <a:rPr lang="en-US" smtClean="0"/>
              <a:t>5/19/20</a:t>
            </a:fld>
            <a:endParaRPr lang="en-US"/>
          </a:p>
        </p:txBody>
      </p:sp>
      <p:sp>
        <p:nvSpPr>
          <p:cNvPr id="4" name="Footer Placeholder 3">
            <a:extLst>
              <a:ext uri="{FF2B5EF4-FFF2-40B4-BE49-F238E27FC236}">
                <a16:creationId xmlns:a16="http://schemas.microsoft.com/office/drawing/2014/main" id="{3D3824E8-2849-A544-8678-8EBF89E12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12E1D2-BC94-3640-A9C3-0ABFCEDB02E7}"/>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328424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DD5DF1-179A-CB4C-80AC-383DA0CA3FE6}"/>
              </a:ext>
            </a:extLst>
          </p:cNvPr>
          <p:cNvSpPr>
            <a:spLocks noGrp="1"/>
          </p:cNvSpPr>
          <p:nvPr>
            <p:ph type="dt" sz="half" idx="10"/>
          </p:nvPr>
        </p:nvSpPr>
        <p:spPr/>
        <p:txBody>
          <a:bodyPr/>
          <a:lstStyle/>
          <a:p>
            <a:fld id="{BC23E778-C61D-344B-AECF-61BA4BFF2D58}" type="datetimeFigureOut">
              <a:rPr lang="en-US" smtClean="0"/>
              <a:t>5/19/20</a:t>
            </a:fld>
            <a:endParaRPr lang="en-US"/>
          </a:p>
        </p:txBody>
      </p:sp>
      <p:sp>
        <p:nvSpPr>
          <p:cNvPr id="3" name="Footer Placeholder 2">
            <a:extLst>
              <a:ext uri="{FF2B5EF4-FFF2-40B4-BE49-F238E27FC236}">
                <a16:creationId xmlns:a16="http://schemas.microsoft.com/office/drawing/2014/main" id="{A0C5185F-AF9A-A349-89A1-AA9F2A1BA2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0886E6-6CC5-9C4F-B25E-B06AA71755AC}"/>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146156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1605-6CBA-AE42-BD46-8A36E1102E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335FDF-BCCC-BF4B-BD71-97FB9E36B9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B59D7-0593-0B4D-A75C-D2258A036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4519D-D184-704B-BA3A-32832A9ED1CE}"/>
              </a:ext>
            </a:extLst>
          </p:cNvPr>
          <p:cNvSpPr>
            <a:spLocks noGrp="1"/>
          </p:cNvSpPr>
          <p:nvPr>
            <p:ph type="dt" sz="half" idx="10"/>
          </p:nvPr>
        </p:nvSpPr>
        <p:spPr/>
        <p:txBody>
          <a:bodyPr/>
          <a:lstStyle/>
          <a:p>
            <a:fld id="{BC23E778-C61D-344B-AECF-61BA4BFF2D58}" type="datetimeFigureOut">
              <a:rPr lang="en-US" smtClean="0"/>
              <a:t>5/19/20</a:t>
            </a:fld>
            <a:endParaRPr lang="en-US"/>
          </a:p>
        </p:txBody>
      </p:sp>
      <p:sp>
        <p:nvSpPr>
          <p:cNvPr id="6" name="Footer Placeholder 5">
            <a:extLst>
              <a:ext uri="{FF2B5EF4-FFF2-40B4-BE49-F238E27FC236}">
                <a16:creationId xmlns:a16="http://schemas.microsoft.com/office/drawing/2014/main" id="{5A43927A-B1EF-E442-8F57-2F334D0A9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868F9D-E3FF-1C4D-ABEF-9947E06F3834}"/>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54598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6FC4-947B-5F4C-83A8-FDA1C464B5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F1422B-26D7-AA4A-AD36-9D01161758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50D89D-55F6-1D46-BE8B-663352851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7506E4-20C5-0747-82B9-3E9CCBA6CC0B}"/>
              </a:ext>
            </a:extLst>
          </p:cNvPr>
          <p:cNvSpPr>
            <a:spLocks noGrp="1"/>
          </p:cNvSpPr>
          <p:nvPr>
            <p:ph type="dt" sz="half" idx="10"/>
          </p:nvPr>
        </p:nvSpPr>
        <p:spPr/>
        <p:txBody>
          <a:bodyPr/>
          <a:lstStyle/>
          <a:p>
            <a:fld id="{BC23E778-C61D-344B-AECF-61BA4BFF2D58}" type="datetimeFigureOut">
              <a:rPr lang="en-US" smtClean="0"/>
              <a:t>5/19/20</a:t>
            </a:fld>
            <a:endParaRPr lang="en-US"/>
          </a:p>
        </p:txBody>
      </p:sp>
      <p:sp>
        <p:nvSpPr>
          <p:cNvPr id="6" name="Footer Placeholder 5">
            <a:extLst>
              <a:ext uri="{FF2B5EF4-FFF2-40B4-BE49-F238E27FC236}">
                <a16:creationId xmlns:a16="http://schemas.microsoft.com/office/drawing/2014/main" id="{DB16085C-F7E9-0144-B0BE-D4BE413BC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C847E1-0640-444A-8600-D192560178CA}"/>
              </a:ext>
            </a:extLst>
          </p:cNvPr>
          <p:cNvSpPr>
            <a:spLocks noGrp="1"/>
          </p:cNvSpPr>
          <p:nvPr>
            <p:ph type="sldNum" sz="quarter" idx="12"/>
          </p:nvPr>
        </p:nvSpPr>
        <p:spPr/>
        <p:txBody>
          <a:bodyPr/>
          <a:lstStyle/>
          <a:p>
            <a:fld id="{557CEBB8-33F2-984F-B472-5AFB6EBE948F}" type="slidenum">
              <a:rPr lang="en-US" smtClean="0"/>
              <a:t>‹#›</a:t>
            </a:fld>
            <a:endParaRPr lang="en-US"/>
          </a:p>
        </p:txBody>
      </p:sp>
    </p:spTree>
    <p:extLst>
      <p:ext uri="{BB962C8B-B14F-4D97-AF65-F5344CB8AC3E}">
        <p14:creationId xmlns:p14="http://schemas.microsoft.com/office/powerpoint/2010/main" val="20978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778EAF-DFC9-384F-9F5D-28CA97372A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3D88A2-3501-5440-A8F9-7372692D4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8E272-D9A4-B545-A77F-EE98948D5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3E778-C61D-344B-AECF-61BA4BFF2D58}" type="datetimeFigureOut">
              <a:rPr lang="en-US" smtClean="0"/>
              <a:t>5/19/20</a:t>
            </a:fld>
            <a:endParaRPr lang="en-US"/>
          </a:p>
        </p:txBody>
      </p:sp>
      <p:sp>
        <p:nvSpPr>
          <p:cNvPr id="5" name="Footer Placeholder 4">
            <a:extLst>
              <a:ext uri="{FF2B5EF4-FFF2-40B4-BE49-F238E27FC236}">
                <a16:creationId xmlns:a16="http://schemas.microsoft.com/office/drawing/2014/main" id="{64B79683-2841-ED46-9FBB-E18AFC3F7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3EF0F-34B7-714E-96FD-AF853F6BC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CEBB8-33F2-984F-B472-5AFB6EBE948F}" type="slidenum">
              <a:rPr lang="en-US" smtClean="0"/>
              <a:t>‹#›</a:t>
            </a:fld>
            <a:endParaRPr lang="en-US"/>
          </a:p>
        </p:txBody>
      </p:sp>
    </p:spTree>
    <p:extLst>
      <p:ext uri="{BB962C8B-B14F-4D97-AF65-F5344CB8AC3E}">
        <p14:creationId xmlns:p14="http://schemas.microsoft.com/office/powerpoint/2010/main" val="591118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wilmart/PAW_pipelin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4.tiff"/><Relationship Id="rId4" Type="http://schemas.openxmlformats.org/officeDocument/2006/relationships/image" Target="../media/image23.tiff"/></Relationships>
</file>

<file path=ppt/slides/_rels/slide3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6.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31.tiff"/></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5.tiff"/><Relationship Id="rId4" Type="http://schemas.openxmlformats.org/officeDocument/2006/relationships/image" Target="../media/image34.tiff"/></Relationships>
</file>

<file path=ppt/slides/_rels/slide3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8.tiff"/><Relationship Id="rId4" Type="http://schemas.openxmlformats.org/officeDocument/2006/relationships/image" Target="../media/image37.tiff"/></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3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4.tiff"/><Relationship Id="rId4" Type="http://schemas.openxmlformats.org/officeDocument/2006/relationships/image" Target="../media/image43.tiff"/></Relationships>
</file>

<file path=ppt/slides/_rels/slide3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71FA-864E-494B-A501-171B16E4B262}"/>
              </a:ext>
            </a:extLst>
          </p:cNvPr>
          <p:cNvSpPr>
            <a:spLocks noGrp="1"/>
          </p:cNvSpPr>
          <p:nvPr>
            <p:ph type="ctrTitle"/>
          </p:nvPr>
        </p:nvSpPr>
        <p:spPr/>
        <p:txBody>
          <a:bodyPr>
            <a:normAutofit fontScale="90000"/>
          </a:bodyPr>
          <a:lstStyle/>
          <a:p>
            <a:r>
              <a:rPr lang="en-US" dirty="0"/>
              <a:t>Thermo Fusion and Eclipse TMT data for human platelets</a:t>
            </a:r>
          </a:p>
        </p:txBody>
      </p:sp>
      <p:sp>
        <p:nvSpPr>
          <p:cNvPr id="3" name="Subtitle 2">
            <a:extLst>
              <a:ext uri="{FF2B5EF4-FFF2-40B4-BE49-F238E27FC236}">
                <a16:creationId xmlns:a16="http://schemas.microsoft.com/office/drawing/2014/main" id="{431C434C-9391-FA47-B260-BD9F8FD7D2DB}"/>
              </a:ext>
            </a:extLst>
          </p:cNvPr>
          <p:cNvSpPr>
            <a:spLocks noGrp="1"/>
          </p:cNvSpPr>
          <p:nvPr>
            <p:ph type="subTitle" idx="1"/>
          </p:nvPr>
        </p:nvSpPr>
        <p:spPr/>
        <p:txBody>
          <a:bodyPr/>
          <a:lstStyle/>
          <a:p>
            <a:r>
              <a:rPr lang="en-US" dirty="0"/>
              <a:t>Phillip Wilmarth</a:t>
            </a:r>
          </a:p>
          <a:p>
            <a:r>
              <a:rPr lang="en-US" dirty="0"/>
              <a:t>OHSU Proteomics Core</a:t>
            </a:r>
          </a:p>
          <a:p>
            <a:r>
              <a:rPr lang="en-US" dirty="0"/>
              <a:t>May 17, 2020</a:t>
            </a:r>
          </a:p>
        </p:txBody>
      </p:sp>
    </p:spTree>
    <p:extLst>
      <p:ext uri="{BB962C8B-B14F-4D97-AF65-F5344CB8AC3E}">
        <p14:creationId xmlns:p14="http://schemas.microsoft.com/office/powerpoint/2010/main" val="110886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5C96638-BD41-6F44-AFE0-BB3C6F4C01C2}"/>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F41E9262-67D8-724C-AFF2-92D67FFC71A7}"/>
              </a:ext>
            </a:extLst>
          </p:cNvPr>
          <p:cNvSpPr/>
          <p:nvPr/>
        </p:nvSpPr>
        <p:spPr>
          <a:xfrm>
            <a:off x="588579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B393240-9993-6247-8212-53802B7F21CB}"/>
              </a:ext>
            </a:extLst>
          </p:cNvPr>
          <p:cNvSpPr/>
          <p:nvPr/>
        </p:nvSpPr>
        <p:spPr>
          <a:xfrm>
            <a:off x="5239424"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9D0AD0-1B6A-9A41-BF1B-3D43897BFE62}"/>
              </a:ext>
            </a:extLst>
          </p:cNvPr>
          <p:cNvSpPr/>
          <p:nvPr/>
        </p:nvSpPr>
        <p:spPr>
          <a:xfrm>
            <a:off x="687376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23A5CA-2BF2-3348-B5D0-AAC9D73DCB98}"/>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152074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A394861-5373-3E47-B42B-27CE6BF4C8B6}"/>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11209C63-4BA0-6545-8584-479C3F25942E}"/>
              </a:ext>
            </a:extLst>
          </p:cNvPr>
          <p:cNvSpPr/>
          <p:nvPr/>
        </p:nvSpPr>
        <p:spPr>
          <a:xfrm>
            <a:off x="589630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55B96CE-52D9-694F-AEAE-9CB3C804F8EC}"/>
              </a:ext>
            </a:extLst>
          </p:cNvPr>
          <p:cNvSpPr/>
          <p:nvPr/>
        </p:nvSpPr>
        <p:spPr>
          <a:xfrm>
            <a:off x="5228921"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811292D-2A3A-BD4B-99FC-9B1EC465818A}"/>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19D2D56-857C-D843-B376-F0BF7E93EF80}"/>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729696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C4938E7-DFA5-6F40-8C98-EC0018C4FDA9}"/>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7596654C-3F04-A541-A2F8-1370DA8F436D}"/>
              </a:ext>
            </a:extLst>
          </p:cNvPr>
          <p:cNvSpPr/>
          <p:nvPr/>
        </p:nvSpPr>
        <p:spPr>
          <a:xfrm>
            <a:off x="590681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B4FB559-3648-1444-AD8C-0A506B1FB329}"/>
              </a:ext>
            </a:extLst>
          </p:cNvPr>
          <p:cNvSpPr/>
          <p:nvPr/>
        </p:nvSpPr>
        <p:spPr>
          <a:xfrm>
            <a:off x="5985655"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53E1FBE-E3B2-F744-ABC7-E15127D9C90A}"/>
              </a:ext>
            </a:extLst>
          </p:cNvPr>
          <p:cNvSpPr/>
          <p:nvPr/>
        </p:nvSpPr>
        <p:spPr>
          <a:xfrm>
            <a:off x="6863265"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943C5FE-F14D-A740-97ED-07EF6A534E28}"/>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142172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98D9A15-10B4-AE4D-BD90-AF4EF4854FD9}"/>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0FDC8960-0A1D-3243-957C-7ED705B5DE3E}"/>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E8EBD3D-E563-074D-BD6A-6A9765A8D48C}"/>
              </a:ext>
            </a:extLst>
          </p:cNvPr>
          <p:cNvSpPr/>
          <p:nvPr/>
        </p:nvSpPr>
        <p:spPr>
          <a:xfrm>
            <a:off x="5943612"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EDCBE6C-0600-984D-8D2F-3294C5D9A1F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ED0909-0306-B745-81B3-F266307888A9}"/>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4148869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09C944D-2F98-E94F-A2FF-ADA5EAEDAF99}"/>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C5D8F3B5-2276-EC46-8AA4-59B60815C7D1}"/>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153C6F4-639E-F943-BC46-AEFD4ABE553E}"/>
              </a:ext>
            </a:extLst>
          </p:cNvPr>
          <p:cNvSpPr/>
          <p:nvPr/>
        </p:nvSpPr>
        <p:spPr>
          <a:xfrm>
            <a:off x="673188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2D9C15-09EA-6749-9D3A-A447A49F052F}"/>
              </a:ext>
            </a:extLst>
          </p:cNvPr>
          <p:cNvSpPr/>
          <p:nvPr/>
        </p:nvSpPr>
        <p:spPr>
          <a:xfrm>
            <a:off x="6873769"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9705A7C-D26A-1E4D-B9E6-6B0A16AEE33D}"/>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308639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581EF5D-03A3-0A46-9AC4-75854CF37A17}"/>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AE2084C5-7396-9940-AFB0-E3924D15316F}"/>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86D9BAD-195C-FD40-837C-07804005BF44}"/>
              </a:ext>
            </a:extLst>
          </p:cNvPr>
          <p:cNvSpPr/>
          <p:nvPr/>
        </p:nvSpPr>
        <p:spPr>
          <a:xfrm>
            <a:off x="673188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FAF095E-E98C-8D47-BC06-0152639F5522}"/>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D0B523-25EF-3B4D-BF36-C3C83F27214A}"/>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214715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DBB05D5-5E71-8D47-806A-27E5142D8617}"/>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5D5B9C8D-1742-564D-916F-D8D4C681AFA7}"/>
              </a:ext>
            </a:extLst>
          </p:cNvPr>
          <p:cNvSpPr/>
          <p:nvPr/>
        </p:nvSpPr>
        <p:spPr>
          <a:xfrm>
            <a:off x="591732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5BC317E-4236-9E42-BE78-3365FD45F8AE}"/>
              </a:ext>
            </a:extLst>
          </p:cNvPr>
          <p:cNvSpPr/>
          <p:nvPr/>
        </p:nvSpPr>
        <p:spPr>
          <a:xfrm>
            <a:off x="7467613"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89D8F65-F2E6-5247-89BA-C26E8EA7DFF1}"/>
              </a:ext>
            </a:extLst>
          </p:cNvPr>
          <p:cNvSpPr/>
          <p:nvPr/>
        </p:nvSpPr>
        <p:spPr>
          <a:xfrm>
            <a:off x="686325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D6CA32-88DE-B848-9652-27220417F31F}"/>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774916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5C28DDE5-CB6A-1F41-BD8A-D38495E0F4B4}"/>
              </a:ext>
            </a:extLst>
          </p:cNvPr>
          <p:cNvPicPr>
            <a:picLocks noChangeAspect="1"/>
          </p:cNvPicPr>
          <p:nvPr/>
        </p:nvPicPr>
        <p:blipFill>
          <a:blip r:embed="rId3"/>
          <a:stretch>
            <a:fillRect/>
          </a:stretch>
        </p:blipFill>
        <p:spPr>
          <a:xfrm>
            <a:off x="3048000" y="0"/>
            <a:ext cx="9144000" cy="6858000"/>
          </a:xfrm>
          <a:prstGeom prst="rect">
            <a:avLst/>
          </a:prstGeom>
        </p:spPr>
      </p:pic>
      <p:sp>
        <p:nvSpPr>
          <p:cNvPr id="6" name="Rounded Rectangle 5">
            <a:extLst>
              <a:ext uri="{FF2B5EF4-FFF2-40B4-BE49-F238E27FC236}">
                <a16:creationId xmlns:a16="http://schemas.microsoft.com/office/drawing/2014/main" id="{C592DED7-6CAE-9643-B9B5-5968B894ADE7}"/>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0B02635-485A-284A-BA74-E6C635FCE924}"/>
              </a:ext>
            </a:extLst>
          </p:cNvPr>
          <p:cNvSpPr/>
          <p:nvPr/>
        </p:nvSpPr>
        <p:spPr>
          <a:xfrm>
            <a:off x="747812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DCFDE5C-5716-D846-B6B5-F7B1F5C327A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CE4BEE-4ABA-0F47-AEAE-A755F816F472}"/>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84586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7D851CD-C685-3F43-8806-7CF3ABFFEDB1}"/>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BED09A3D-D822-4E4C-8614-59A0B2DA16D9}"/>
              </a:ext>
            </a:extLst>
          </p:cNvPr>
          <p:cNvSpPr/>
          <p:nvPr/>
        </p:nvSpPr>
        <p:spPr>
          <a:xfrm>
            <a:off x="594885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1CC9532-FC95-9B4D-A66E-FEA4ECCEDFBB}"/>
              </a:ext>
            </a:extLst>
          </p:cNvPr>
          <p:cNvSpPr/>
          <p:nvPr/>
        </p:nvSpPr>
        <p:spPr>
          <a:xfrm>
            <a:off x="8224348" y="593835"/>
            <a:ext cx="68842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A5598D5-44F7-7142-9152-3F7936CBEDD0}"/>
              </a:ext>
            </a:extLst>
          </p:cNvPr>
          <p:cNvSpPr/>
          <p:nvPr/>
        </p:nvSpPr>
        <p:spPr>
          <a:xfrm>
            <a:off x="686325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379557-797F-ED40-A4D9-9CB9D7199FAA}"/>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326665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A80ABD7-8D2B-6D4F-AA3F-E3DBFEBBB3C0}"/>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3B4E842B-59E4-4A4A-8A3A-7DD17217E4F1}"/>
              </a:ext>
            </a:extLst>
          </p:cNvPr>
          <p:cNvSpPr/>
          <p:nvPr/>
        </p:nvSpPr>
        <p:spPr>
          <a:xfrm>
            <a:off x="596987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8742997-1B49-0449-AD86-6BB4E615866E}"/>
              </a:ext>
            </a:extLst>
          </p:cNvPr>
          <p:cNvSpPr/>
          <p:nvPr/>
        </p:nvSpPr>
        <p:spPr>
          <a:xfrm>
            <a:off x="10084675"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CF7D1F3-2292-024E-8710-D919AF14DDBA}"/>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1E3CB7D-6A30-B543-8FAA-827958FCCF61}"/>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1-Da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277887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9ED7-17E2-5847-8039-ACA4EB9C59BF}"/>
              </a:ext>
            </a:extLst>
          </p:cNvPr>
          <p:cNvSpPr>
            <a:spLocks noGrp="1"/>
          </p:cNvSpPr>
          <p:nvPr>
            <p:ph type="title"/>
          </p:nvPr>
        </p:nvSpPr>
        <p:spPr/>
        <p:txBody>
          <a:bodyPr/>
          <a:lstStyle/>
          <a:p>
            <a:r>
              <a:rPr lang="en-US" dirty="0"/>
              <a:t>Human platelet TMT-labeled samples</a:t>
            </a:r>
          </a:p>
        </p:txBody>
      </p:sp>
      <p:sp>
        <p:nvSpPr>
          <p:cNvPr id="3" name="Content Placeholder 2">
            <a:extLst>
              <a:ext uri="{FF2B5EF4-FFF2-40B4-BE49-F238E27FC236}">
                <a16:creationId xmlns:a16="http://schemas.microsoft.com/office/drawing/2014/main" id="{89D1B7CB-1EFD-0548-8176-CCB549CD685B}"/>
              </a:ext>
            </a:extLst>
          </p:cNvPr>
          <p:cNvSpPr>
            <a:spLocks noGrp="1"/>
          </p:cNvSpPr>
          <p:nvPr>
            <p:ph idx="1"/>
          </p:nvPr>
        </p:nvSpPr>
        <p:spPr/>
        <p:txBody>
          <a:bodyPr>
            <a:normAutofit lnSpcReduction="10000"/>
          </a:bodyPr>
          <a:lstStyle/>
          <a:p>
            <a:r>
              <a:rPr lang="en-US" dirty="0"/>
              <a:t>HOWA-846_TMTExp1_Norm samples </a:t>
            </a:r>
          </a:p>
          <a:p>
            <a:pPr lvl="1"/>
            <a:r>
              <a:rPr lang="en-US" dirty="0"/>
              <a:t>1-hour incubations with 3 anti-coagulants – 3 bio replicates each</a:t>
            </a:r>
          </a:p>
          <a:p>
            <a:pPr lvl="1"/>
            <a:r>
              <a:rPr lang="en-US" dirty="0"/>
              <a:t>2 identical reference channels</a:t>
            </a:r>
          </a:p>
          <a:p>
            <a:pPr lvl="1"/>
            <a:r>
              <a:rPr lang="en-US" dirty="0"/>
              <a:t>11-plex TMT reagents</a:t>
            </a:r>
          </a:p>
          <a:p>
            <a:r>
              <a:rPr lang="en-US" dirty="0"/>
              <a:t>Pre-run normalization mixture</a:t>
            </a:r>
          </a:p>
          <a:p>
            <a:r>
              <a:rPr lang="en-US" dirty="0"/>
              <a:t>Sample originally run on Thermo Fusion instrument at OHSU</a:t>
            </a:r>
          </a:p>
          <a:p>
            <a:r>
              <a:rPr lang="en-US" dirty="0"/>
              <a:t>New runs on Thermo Eclipse at Thermo in San Jose</a:t>
            </a:r>
          </a:p>
          <a:p>
            <a:pPr lvl="1"/>
            <a:r>
              <a:rPr lang="en-US" dirty="0"/>
              <a:t>Usual SPS-MS3 method</a:t>
            </a:r>
          </a:p>
          <a:p>
            <a:pPr lvl="1"/>
            <a:r>
              <a:rPr lang="en-US" dirty="0"/>
              <a:t>SPS-MS3 using real-time search (RTS)</a:t>
            </a:r>
          </a:p>
          <a:p>
            <a:pPr lvl="1"/>
            <a:r>
              <a:rPr lang="en-US" dirty="0"/>
              <a:t>Runs with and without FAIMS</a:t>
            </a:r>
          </a:p>
        </p:txBody>
      </p:sp>
    </p:spTree>
    <p:extLst>
      <p:ext uri="{BB962C8B-B14F-4D97-AF65-F5344CB8AC3E}">
        <p14:creationId xmlns:p14="http://schemas.microsoft.com/office/powerpoint/2010/main" val="574049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56CEE90-1B08-7841-B8DF-62CAAAC04360}"/>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65A6FDCD-0F09-7B43-ACB8-0D06BCFECD56}"/>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D41904D-D582-FD41-9325-EBDDE8993D86}"/>
              </a:ext>
            </a:extLst>
          </p:cNvPr>
          <p:cNvSpPr/>
          <p:nvPr/>
        </p:nvSpPr>
        <p:spPr>
          <a:xfrm>
            <a:off x="8939049"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13ED5BD-2176-BC45-B7C1-C842AFF80AA3}"/>
              </a:ext>
            </a:extLst>
          </p:cNvPr>
          <p:cNvSpPr/>
          <p:nvPr/>
        </p:nvSpPr>
        <p:spPr>
          <a:xfrm>
            <a:off x="686325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3EC279-46AA-0D45-A223-7BCFF8C9BB10}"/>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355761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CA97A60-F21F-C441-B60D-BD0A10AA8E86}"/>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D04AEB01-3A62-2F4F-8A22-D4AE06D7282A}"/>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AEC3B64-6C0B-D649-870E-D93CE797C29B}"/>
              </a:ext>
            </a:extLst>
          </p:cNvPr>
          <p:cNvSpPr/>
          <p:nvPr/>
        </p:nvSpPr>
        <p:spPr>
          <a:xfrm>
            <a:off x="8918032"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7A09B42-006B-594C-A61A-A5F0A2147DB6}"/>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E8E5DB-5D20-8F4F-9E92-80CEED421EF1}"/>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008578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034ABA6-DFAF-2645-A738-32BF7F77C25B}"/>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5D8A38A2-CD5F-2A44-8A36-D5D3437555B2}"/>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6D47747-5107-4D4D-9125-F3E35BB70ACC}"/>
              </a:ext>
            </a:extLst>
          </p:cNvPr>
          <p:cNvSpPr/>
          <p:nvPr/>
        </p:nvSpPr>
        <p:spPr>
          <a:xfrm>
            <a:off x="9517118" y="599092"/>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8C179C7-CC46-CA4D-BC14-9153D94A7E7B}"/>
              </a:ext>
            </a:extLst>
          </p:cNvPr>
          <p:cNvSpPr/>
          <p:nvPr/>
        </p:nvSpPr>
        <p:spPr>
          <a:xfrm>
            <a:off x="6873767"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07FD3BA-5503-D34D-8924-83F94E0196DE}"/>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3649513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50D0476-EF1E-0D4C-9481-A557F2BBFDDB}"/>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CE3881EF-8A59-E341-BC84-E2314C0A1A77}"/>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7CF6CF2-E5A7-E14D-A6E4-FEA67A79C2E3}"/>
              </a:ext>
            </a:extLst>
          </p:cNvPr>
          <p:cNvSpPr/>
          <p:nvPr/>
        </p:nvSpPr>
        <p:spPr>
          <a:xfrm>
            <a:off x="9538138"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0FC5A4-0F0A-A341-99F5-4753E6E46FF6}"/>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134619E-FDCA-FD44-AC2B-DDD3F46CF5AC}"/>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3+</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582199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75B0C5A-EC3A-C84F-9171-87A859749B13}"/>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B0ACE0CD-9A1A-3049-B963-EAF8AAE981D2}"/>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55DDD2E-1C14-FE49-AB77-5A3CE44DD871}"/>
              </a:ext>
            </a:extLst>
          </p:cNvPr>
          <p:cNvSpPr/>
          <p:nvPr/>
        </p:nvSpPr>
        <p:spPr>
          <a:xfrm>
            <a:off x="10084675"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DA985C3-FF3C-C145-B6A9-A8BBD98BA57D}"/>
              </a:ext>
            </a:extLst>
          </p:cNvPr>
          <p:cNvSpPr/>
          <p:nvPr/>
        </p:nvSpPr>
        <p:spPr>
          <a:xfrm>
            <a:off x="6831725"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FCBDCA-770D-9A40-9D11-3EB62053A326}"/>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2688552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C09CAD9-8661-CC47-9966-D0B7B4C85187}"/>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756BAB77-0E71-6B4E-AB71-DA2F4073F237}"/>
              </a:ext>
            </a:extLst>
          </p:cNvPr>
          <p:cNvSpPr/>
          <p:nvPr/>
        </p:nvSpPr>
        <p:spPr>
          <a:xfrm>
            <a:off x="595936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CD86D36-F753-BD47-ABA0-1335409698BF}"/>
              </a:ext>
            </a:extLst>
          </p:cNvPr>
          <p:cNvSpPr/>
          <p:nvPr/>
        </p:nvSpPr>
        <p:spPr>
          <a:xfrm>
            <a:off x="10084675" y="593835"/>
            <a:ext cx="64638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D820EAC-F062-2144-B877-396CC04184E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CE1FA9-A4A7-354C-A903-C31BE9A6A9E4}"/>
              </a:ext>
            </a:extLst>
          </p:cNvPr>
          <p:cNvSpPr txBox="1"/>
          <p:nvPr/>
        </p:nvSpPr>
        <p:spPr>
          <a:xfrm>
            <a:off x="420413" y="725214"/>
            <a:ext cx="2627587" cy="4031873"/>
          </a:xfrm>
          <a:prstGeom prst="rect">
            <a:avLst/>
          </a:prstGeom>
          <a:noFill/>
        </p:spPr>
        <p:txBody>
          <a:bodyPr wrap="square" rtlCol="0">
            <a:spAutoFit/>
          </a:bodyPr>
          <a:lstStyle/>
          <a:p>
            <a:r>
              <a:rPr lang="en-US" sz="3200" dirty="0"/>
              <a:t>Conditional</a:t>
            </a:r>
            <a:br>
              <a:rPr lang="en-US" sz="3200" dirty="0"/>
            </a:br>
            <a:r>
              <a:rPr lang="en-US" sz="3200" dirty="0"/>
              <a:t>Scores for 4+</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No accurate mass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249252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850F50-B161-3C46-A356-95885F04FD02}"/>
              </a:ext>
            </a:extLst>
          </p:cNvPr>
          <p:cNvSpPr>
            <a:spLocks noGrp="1"/>
          </p:cNvSpPr>
          <p:nvPr>
            <p:ph type="title"/>
          </p:nvPr>
        </p:nvSpPr>
        <p:spPr/>
        <p:txBody>
          <a:bodyPr/>
          <a:lstStyle/>
          <a:p>
            <a:r>
              <a:rPr lang="en-US" dirty="0"/>
              <a:t>Fusion data processed separately</a:t>
            </a:r>
          </a:p>
        </p:txBody>
      </p:sp>
      <p:sp>
        <p:nvSpPr>
          <p:cNvPr id="5" name="Content Placeholder 4">
            <a:extLst>
              <a:ext uri="{FF2B5EF4-FFF2-40B4-BE49-F238E27FC236}">
                <a16:creationId xmlns:a16="http://schemas.microsoft.com/office/drawing/2014/main" id="{6490D3BA-AF27-724B-98BD-B04B8D28AEAB}"/>
              </a:ext>
            </a:extLst>
          </p:cNvPr>
          <p:cNvSpPr>
            <a:spLocks noGrp="1"/>
          </p:cNvSpPr>
          <p:nvPr>
            <p:ph idx="1"/>
          </p:nvPr>
        </p:nvSpPr>
        <p:spPr/>
        <p:txBody>
          <a:bodyPr/>
          <a:lstStyle/>
          <a:p>
            <a:r>
              <a:rPr lang="en-US" dirty="0"/>
              <a:t>Fusion data was from OHSU Core 2014 Fusion instrument</a:t>
            </a:r>
          </a:p>
          <a:p>
            <a:r>
              <a:rPr lang="en-US" dirty="0"/>
              <a:t>Data from March 2020</a:t>
            </a:r>
          </a:p>
          <a:p>
            <a:r>
              <a:rPr lang="en-US" dirty="0"/>
              <a:t>Similar 1% FDR cutoffs</a:t>
            </a:r>
          </a:p>
          <a:p>
            <a:r>
              <a:rPr lang="en-US" dirty="0"/>
              <a:t>Same Comet parameters</a:t>
            </a:r>
          </a:p>
        </p:txBody>
      </p:sp>
    </p:spTree>
    <p:extLst>
      <p:ext uri="{BB962C8B-B14F-4D97-AF65-F5344CB8AC3E}">
        <p14:creationId xmlns:p14="http://schemas.microsoft.com/office/powerpoint/2010/main" val="2379724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0703-AED1-264F-AE82-86D03A845F17}"/>
              </a:ext>
            </a:extLst>
          </p:cNvPr>
          <p:cNvSpPr>
            <a:spLocks noGrp="1"/>
          </p:cNvSpPr>
          <p:nvPr>
            <p:ph type="title"/>
          </p:nvPr>
        </p:nvSpPr>
        <p:spPr/>
        <p:txBody>
          <a:bodyPr/>
          <a:lstStyle/>
          <a:p>
            <a:r>
              <a:rPr lang="en-US" dirty="0"/>
              <a:t>Dataset acquisition, FDR, and quant scans</a:t>
            </a:r>
          </a:p>
        </p:txBody>
      </p:sp>
      <p:graphicFrame>
        <p:nvGraphicFramePr>
          <p:cNvPr id="4" name="Content Placeholder 3">
            <a:extLst>
              <a:ext uri="{FF2B5EF4-FFF2-40B4-BE49-F238E27FC236}">
                <a16:creationId xmlns:a16="http://schemas.microsoft.com/office/drawing/2014/main" id="{B0093F09-56E7-244F-92EC-309039CD41D6}"/>
              </a:ext>
            </a:extLst>
          </p:cNvPr>
          <p:cNvGraphicFramePr>
            <a:graphicFrameLocks noGrp="1"/>
          </p:cNvGraphicFramePr>
          <p:nvPr>
            <p:ph idx="1"/>
            <p:extLst>
              <p:ext uri="{D42A27DB-BD31-4B8C-83A1-F6EECF244321}">
                <p14:modId xmlns:p14="http://schemas.microsoft.com/office/powerpoint/2010/main" val="409132967"/>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58639761"/>
                    </a:ext>
                  </a:extLst>
                </a:gridCol>
                <a:gridCol w="2628900">
                  <a:extLst>
                    <a:ext uri="{9D8B030D-6E8A-4147-A177-3AD203B41FA5}">
                      <a16:colId xmlns:a16="http://schemas.microsoft.com/office/drawing/2014/main" val="743164501"/>
                    </a:ext>
                  </a:extLst>
                </a:gridCol>
                <a:gridCol w="2628900">
                  <a:extLst>
                    <a:ext uri="{9D8B030D-6E8A-4147-A177-3AD203B41FA5}">
                      <a16:colId xmlns:a16="http://schemas.microsoft.com/office/drawing/2014/main" val="3876927001"/>
                    </a:ext>
                  </a:extLst>
                </a:gridCol>
                <a:gridCol w="2628900">
                  <a:extLst>
                    <a:ext uri="{9D8B030D-6E8A-4147-A177-3AD203B41FA5}">
                      <a16:colId xmlns:a16="http://schemas.microsoft.com/office/drawing/2014/main" val="298679249"/>
                    </a:ext>
                  </a:extLst>
                </a:gridCol>
              </a:tblGrid>
              <a:tr h="370840">
                <a:tc>
                  <a:txBody>
                    <a:bodyPr/>
                    <a:lstStyle/>
                    <a:p>
                      <a:r>
                        <a:rPr lang="en-US" dirty="0"/>
                        <a:t>Dataset</a:t>
                      </a:r>
                    </a:p>
                  </a:txBody>
                  <a:tcPr/>
                </a:tc>
                <a:tc>
                  <a:txBody>
                    <a:bodyPr/>
                    <a:lstStyle/>
                    <a:p>
                      <a:r>
                        <a:rPr lang="en-US" dirty="0"/>
                        <a:t>Acquired MS2 Scans</a:t>
                      </a:r>
                    </a:p>
                  </a:txBody>
                  <a:tcPr/>
                </a:tc>
                <a:tc>
                  <a:txBody>
                    <a:bodyPr/>
                    <a:lstStyle/>
                    <a:p>
                      <a:r>
                        <a:rPr lang="en-US" dirty="0"/>
                        <a:t>1% FDR Filtered Scans</a:t>
                      </a:r>
                    </a:p>
                  </a:txBody>
                  <a:tcPr/>
                </a:tc>
                <a:tc>
                  <a:txBody>
                    <a:bodyPr/>
                    <a:lstStyle/>
                    <a:p>
                      <a:r>
                        <a:rPr lang="en-US" dirty="0"/>
                        <a:t>Identification Rate</a:t>
                      </a:r>
                    </a:p>
                  </a:txBody>
                  <a:tcPr/>
                </a:tc>
                <a:extLst>
                  <a:ext uri="{0D108BD9-81ED-4DB2-BD59-A6C34878D82A}">
                    <a16:rowId xmlns:a16="http://schemas.microsoft.com/office/drawing/2014/main" val="2252042660"/>
                  </a:ext>
                </a:extLst>
              </a:tr>
              <a:tr h="370840">
                <a:tc>
                  <a:txBody>
                    <a:bodyPr/>
                    <a:lstStyle/>
                    <a:p>
                      <a:r>
                        <a:rPr lang="en-US" dirty="0"/>
                        <a:t>Fusion SPS MS3</a:t>
                      </a:r>
                    </a:p>
                  </a:txBody>
                  <a:tcPr/>
                </a:tc>
                <a:tc>
                  <a:txBody>
                    <a:bodyPr/>
                    <a:lstStyle/>
                    <a:p>
                      <a:r>
                        <a:rPr lang="en-US" dirty="0"/>
                        <a:t>19,269</a:t>
                      </a:r>
                    </a:p>
                  </a:txBody>
                  <a:tcPr/>
                </a:tc>
                <a:tc>
                  <a:txBody>
                    <a:bodyPr/>
                    <a:lstStyle/>
                    <a:p>
                      <a:r>
                        <a:rPr lang="en-US" dirty="0"/>
                        <a:t>9,042</a:t>
                      </a:r>
                    </a:p>
                  </a:txBody>
                  <a:tcPr/>
                </a:tc>
                <a:tc>
                  <a:txBody>
                    <a:bodyPr/>
                    <a:lstStyle/>
                    <a:p>
                      <a:r>
                        <a:rPr lang="en-US" dirty="0"/>
                        <a:t>46.9%</a:t>
                      </a:r>
                    </a:p>
                  </a:txBody>
                  <a:tcPr/>
                </a:tc>
                <a:extLst>
                  <a:ext uri="{0D108BD9-81ED-4DB2-BD59-A6C34878D82A}">
                    <a16:rowId xmlns:a16="http://schemas.microsoft.com/office/drawing/2014/main" val="2663975703"/>
                  </a:ext>
                </a:extLst>
              </a:tr>
              <a:tr h="370840">
                <a:tc>
                  <a:txBody>
                    <a:bodyPr/>
                    <a:lstStyle/>
                    <a:p>
                      <a:r>
                        <a:rPr lang="en-US" dirty="0"/>
                        <a:t>Eclipse SPS MS3</a:t>
                      </a:r>
                    </a:p>
                  </a:txBody>
                  <a:tcPr/>
                </a:tc>
                <a:tc>
                  <a:txBody>
                    <a:bodyPr/>
                    <a:lstStyle/>
                    <a:p>
                      <a:r>
                        <a:rPr lang="en-US" dirty="0"/>
                        <a:t>27,201</a:t>
                      </a:r>
                    </a:p>
                  </a:txBody>
                  <a:tcPr/>
                </a:tc>
                <a:tc>
                  <a:txBody>
                    <a:bodyPr/>
                    <a:lstStyle/>
                    <a:p>
                      <a:r>
                        <a:rPr lang="en-US" dirty="0"/>
                        <a:t>8,598</a:t>
                      </a:r>
                    </a:p>
                  </a:txBody>
                  <a:tcPr/>
                </a:tc>
                <a:tc>
                  <a:txBody>
                    <a:bodyPr/>
                    <a:lstStyle/>
                    <a:p>
                      <a:r>
                        <a:rPr lang="en-US" dirty="0"/>
                        <a:t>31.6%</a:t>
                      </a:r>
                    </a:p>
                  </a:txBody>
                  <a:tcPr/>
                </a:tc>
                <a:extLst>
                  <a:ext uri="{0D108BD9-81ED-4DB2-BD59-A6C34878D82A}">
                    <a16:rowId xmlns:a16="http://schemas.microsoft.com/office/drawing/2014/main" val="212683472"/>
                  </a:ext>
                </a:extLst>
              </a:tr>
              <a:tr h="370840">
                <a:tc>
                  <a:txBody>
                    <a:bodyPr/>
                    <a:lstStyle/>
                    <a:p>
                      <a:r>
                        <a:rPr lang="en-US" dirty="0"/>
                        <a:t>Eclipse SPS MS3 with RTS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39,563</a:t>
                      </a:r>
                    </a:p>
                  </a:txBody>
                  <a:tcPr/>
                </a:tc>
                <a:tc>
                  <a:txBody>
                    <a:bodyPr/>
                    <a:lstStyle/>
                    <a:p>
                      <a:r>
                        <a:rPr lang="en-US" dirty="0"/>
                        <a:t>10,963</a:t>
                      </a:r>
                    </a:p>
                  </a:txBody>
                  <a:tcPr/>
                </a:tc>
                <a:tc>
                  <a:txBody>
                    <a:bodyPr/>
                    <a:lstStyle/>
                    <a:p>
                      <a:r>
                        <a:rPr lang="en-US" dirty="0"/>
                        <a:t>27.7%</a:t>
                      </a:r>
                    </a:p>
                  </a:txBody>
                  <a:tcPr/>
                </a:tc>
                <a:extLst>
                  <a:ext uri="{0D108BD9-81ED-4DB2-BD59-A6C34878D82A}">
                    <a16:rowId xmlns:a16="http://schemas.microsoft.com/office/drawing/2014/main" val="542996740"/>
                  </a:ext>
                </a:extLst>
              </a:tr>
            </a:tbl>
          </a:graphicData>
        </a:graphic>
      </p:graphicFrame>
      <p:graphicFrame>
        <p:nvGraphicFramePr>
          <p:cNvPr id="5" name="Table 4">
            <a:extLst>
              <a:ext uri="{FF2B5EF4-FFF2-40B4-BE49-F238E27FC236}">
                <a16:creationId xmlns:a16="http://schemas.microsoft.com/office/drawing/2014/main" id="{A34B55AE-90CA-1047-AF28-7FB42238D3F3}"/>
              </a:ext>
            </a:extLst>
          </p:cNvPr>
          <p:cNvGraphicFramePr>
            <a:graphicFrameLocks noGrp="1"/>
          </p:cNvGraphicFramePr>
          <p:nvPr>
            <p:extLst>
              <p:ext uri="{D42A27DB-BD31-4B8C-83A1-F6EECF244321}">
                <p14:modId xmlns:p14="http://schemas.microsoft.com/office/powerpoint/2010/main" val="3721253482"/>
              </p:ext>
            </p:extLst>
          </p:nvPr>
        </p:nvGraphicFramePr>
        <p:xfrm>
          <a:off x="838200" y="3960806"/>
          <a:ext cx="10515600" cy="17526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748209444"/>
                    </a:ext>
                  </a:extLst>
                </a:gridCol>
                <a:gridCol w="2628900">
                  <a:extLst>
                    <a:ext uri="{9D8B030D-6E8A-4147-A177-3AD203B41FA5}">
                      <a16:colId xmlns:a16="http://schemas.microsoft.com/office/drawing/2014/main" val="2237135493"/>
                    </a:ext>
                  </a:extLst>
                </a:gridCol>
                <a:gridCol w="2628900">
                  <a:extLst>
                    <a:ext uri="{9D8B030D-6E8A-4147-A177-3AD203B41FA5}">
                      <a16:colId xmlns:a16="http://schemas.microsoft.com/office/drawing/2014/main" val="633281809"/>
                    </a:ext>
                  </a:extLst>
                </a:gridCol>
                <a:gridCol w="2628900">
                  <a:extLst>
                    <a:ext uri="{9D8B030D-6E8A-4147-A177-3AD203B41FA5}">
                      <a16:colId xmlns:a16="http://schemas.microsoft.com/office/drawing/2014/main" val="1175562848"/>
                    </a:ext>
                  </a:extLst>
                </a:gridCol>
              </a:tblGrid>
              <a:tr h="370840">
                <a:tc>
                  <a:txBody>
                    <a:bodyPr/>
                    <a:lstStyle/>
                    <a:p>
                      <a:r>
                        <a:rPr lang="en-US" dirty="0"/>
                        <a:t>Dataset</a:t>
                      </a:r>
                    </a:p>
                  </a:txBody>
                  <a:tcPr/>
                </a:tc>
                <a:tc>
                  <a:txBody>
                    <a:bodyPr/>
                    <a:lstStyle/>
                    <a:p>
                      <a:r>
                        <a:rPr lang="en-US" dirty="0"/>
                        <a:t>Scans with no or low </a:t>
                      </a:r>
                      <a:br>
                        <a:rPr lang="en-US" dirty="0"/>
                      </a:br>
                      <a:r>
                        <a:rPr lang="en-US" dirty="0"/>
                        <a:t>reporter ions</a:t>
                      </a:r>
                    </a:p>
                  </a:txBody>
                  <a:tcPr/>
                </a:tc>
                <a:tc>
                  <a:txBody>
                    <a:bodyPr/>
                    <a:lstStyle/>
                    <a:p>
                      <a:r>
                        <a:rPr lang="en-US" dirty="0"/>
                        <a:t>Net scans with reporter</a:t>
                      </a:r>
                      <a:br>
                        <a:rPr lang="en-US" dirty="0"/>
                      </a:br>
                      <a:r>
                        <a:rPr lang="en-US" dirty="0"/>
                        <a:t>ions</a:t>
                      </a:r>
                    </a:p>
                  </a:txBody>
                  <a:tcPr/>
                </a:tc>
                <a:tc>
                  <a:txBody>
                    <a:bodyPr/>
                    <a:lstStyle/>
                    <a:p>
                      <a:r>
                        <a:rPr lang="en-US" dirty="0"/>
                        <a:t>Total scans with usable</a:t>
                      </a:r>
                      <a:br>
                        <a:rPr lang="en-US" dirty="0"/>
                      </a:br>
                      <a:r>
                        <a:rPr lang="en-US" dirty="0"/>
                        <a:t>reporter ions (unique)</a:t>
                      </a:r>
                    </a:p>
                  </a:txBody>
                  <a:tcPr/>
                </a:tc>
                <a:extLst>
                  <a:ext uri="{0D108BD9-81ED-4DB2-BD59-A6C34878D82A}">
                    <a16:rowId xmlns:a16="http://schemas.microsoft.com/office/drawing/2014/main" val="24759259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Fusion SPS MS3</a:t>
                      </a:r>
                    </a:p>
                  </a:txBody>
                  <a:tcPr/>
                </a:tc>
                <a:tc>
                  <a:txBody>
                    <a:bodyPr/>
                    <a:lstStyle/>
                    <a:p>
                      <a:r>
                        <a:rPr lang="en-US" dirty="0"/>
                        <a:t>1,088</a:t>
                      </a:r>
                    </a:p>
                  </a:txBody>
                  <a:tcPr/>
                </a:tc>
                <a:tc>
                  <a:txBody>
                    <a:bodyPr/>
                    <a:lstStyle/>
                    <a:p>
                      <a:r>
                        <a:rPr lang="en-US" dirty="0"/>
                        <a:t>7,954</a:t>
                      </a:r>
                    </a:p>
                  </a:txBody>
                  <a:tcPr/>
                </a:tc>
                <a:tc>
                  <a:txBody>
                    <a:bodyPr/>
                    <a:lstStyle/>
                    <a:p>
                      <a:r>
                        <a:rPr lang="en-US" dirty="0"/>
                        <a:t>7,080</a:t>
                      </a:r>
                    </a:p>
                  </a:txBody>
                  <a:tcPr/>
                </a:tc>
                <a:extLst>
                  <a:ext uri="{0D108BD9-81ED-4DB2-BD59-A6C34878D82A}">
                    <a16:rowId xmlns:a16="http://schemas.microsoft.com/office/drawing/2014/main" val="22564472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Eclipse SPS MS3</a:t>
                      </a:r>
                    </a:p>
                  </a:txBody>
                  <a:tcPr/>
                </a:tc>
                <a:tc>
                  <a:txBody>
                    <a:bodyPr/>
                    <a:lstStyle/>
                    <a:p>
                      <a:r>
                        <a:rPr lang="en-US" dirty="0"/>
                        <a:t>510</a:t>
                      </a:r>
                    </a:p>
                  </a:txBody>
                  <a:tcPr/>
                </a:tc>
                <a:tc>
                  <a:txBody>
                    <a:bodyPr/>
                    <a:lstStyle/>
                    <a:p>
                      <a:r>
                        <a:rPr lang="en-US" dirty="0"/>
                        <a:t>8,088</a:t>
                      </a:r>
                    </a:p>
                  </a:txBody>
                  <a:tcPr/>
                </a:tc>
                <a:tc>
                  <a:txBody>
                    <a:bodyPr/>
                    <a:lstStyle/>
                    <a:p>
                      <a:r>
                        <a:rPr lang="en-US" dirty="0"/>
                        <a:t>7,154</a:t>
                      </a:r>
                    </a:p>
                  </a:txBody>
                  <a:tcPr/>
                </a:tc>
                <a:extLst>
                  <a:ext uri="{0D108BD9-81ED-4DB2-BD59-A6C34878D82A}">
                    <a16:rowId xmlns:a16="http://schemas.microsoft.com/office/drawing/2014/main" val="20957379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Eclipse SPS MS3 with RTS</a:t>
                      </a:r>
                    </a:p>
                  </a:txBody>
                  <a:tcPr/>
                </a:tc>
                <a:tc>
                  <a:txBody>
                    <a:bodyPr/>
                    <a:lstStyle/>
                    <a:p>
                      <a:r>
                        <a:rPr lang="en-US" dirty="0"/>
                        <a:t>2,341</a:t>
                      </a:r>
                    </a:p>
                  </a:txBody>
                  <a:tcPr/>
                </a:tc>
                <a:tc>
                  <a:txBody>
                    <a:bodyPr/>
                    <a:lstStyle/>
                    <a:p>
                      <a:r>
                        <a:rPr lang="en-US" dirty="0"/>
                        <a:t>8,622</a:t>
                      </a:r>
                    </a:p>
                  </a:txBody>
                  <a:tcPr/>
                </a:tc>
                <a:tc>
                  <a:txBody>
                    <a:bodyPr/>
                    <a:lstStyle/>
                    <a:p>
                      <a:r>
                        <a:rPr lang="en-US" dirty="0"/>
                        <a:t>7,780</a:t>
                      </a:r>
                    </a:p>
                  </a:txBody>
                  <a:tcPr/>
                </a:tc>
                <a:extLst>
                  <a:ext uri="{0D108BD9-81ED-4DB2-BD59-A6C34878D82A}">
                    <a16:rowId xmlns:a16="http://schemas.microsoft.com/office/drawing/2014/main" val="2600639729"/>
                  </a:ext>
                </a:extLst>
              </a:tr>
            </a:tbl>
          </a:graphicData>
        </a:graphic>
      </p:graphicFrame>
    </p:spTree>
    <p:extLst>
      <p:ext uri="{BB962C8B-B14F-4D97-AF65-F5344CB8AC3E}">
        <p14:creationId xmlns:p14="http://schemas.microsoft.com/office/powerpoint/2010/main" val="2389642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E7AF3-45C3-CC4F-8B4D-F52780E1EF11}"/>
              </a:ext>
            </a:extLst>
          </p:cNvPr>
          <p:cNvSpPr>
            <a:spLocks noGrp="1"/>
          </p:cNvSpPr>
          <p:nvPr>
            <p:ph type="title"/>
          </p:nvPr>
        </p:nvSpPr>
        <p:spPr/>
        <p:txBody>
          <a:bodyPr/>
          <a:lstStyle/>
          <a:p>
            <a:r>
              <a:rPr lang="en-US" dirty="0"/>
              <a:t>Identification versus quantification</a:t>
            </a:r>
          </a:p>
        </p:txBody>
      </p:sp>
      <p:sp>
        <p:nvSpPr>
          <p:cNvPr id="3" name="Content Placeholder 2">
            <a:extLst>
              <a:ext uri="{FF2B5EF4-FFF2-40B4-BE49-F238E27FC236}">
                <a16:creationId xmlns:a16="http://schemas.microsoft.com/office/drawing/2014/main" id="{7FCB380C-5432-6144-9733-DDEA17A36559}"/>
              </a:ext>
            </a:extLst>
          </p:cNvPr>
          <p:cNvSpPr>
            <a:spLocks noGrp="1"/>
          </p:cNvSpPr>
          <p:nvPr>
            <p:ph idx="1"/>
          </p:nvPr>
        </p:nvSpPr>
        <p:spPr>
          <a:xfrm>
            <a:off x="838200" y="1581181"/>
            <a:ext cx="10515600" cy="2420451"/>
          </a:xfrm>
        </p:spPr>
        <p:txBody>
          <a:bodyPr/>
          <a:lstStyle/>
          <a:p>
            <a:r>
              <a:rPr lang="en-US" dirty="0"/>
              <a:t>All PSMs are needed for protein inference</a:t>
            </a:r>
          </a:p>
          <a:p>
            <a:r>
              <a:rPr lang="en-US" dirty="0"/>
              <a:t>Some of the PSMs may not have associated reporter ions</a:t>
            </a:r>
          </a:p>
          <a:p>
            <a:pPr lvl="1"/>
            <a:r>
              <a:rPr lang="en-US" dirty="0"/>
              <a:t>This is especially true for real time search acquisition</a:t>
            </a:r>
          </a:p>
          <a:p>
            <a:r>
              <a:rPr lang="en-US" dirty="0"/>
              <a:t>Lists of identified peptides and proteins may be larger than lists of quantifiable peptides and proteins</a:t>
            </a:r>
          </a:p>
        </p:txBody>
      </p:sp>
      <p:graphicFrame>
        <p:nvGraphicFramePr>
          <p:cNvPr id="5" name="Content Placeholder 3">
            <a:extLst>
              <a:ext uri="{FF2B5EF4-FFF2-40B4-BE49-F238E27FC236}">
                <a16:creationId xmlns:a16="http://schemas.microsoft.com/office/drawing/2014/main" id="{50E2749C-52D3-6045-85C1-F999CCF37459}"/>
              </a:ext>
            </a:extLst>
          </p:cNvPr>
          <p:cNvGraphicFramePr>
            <a:graphicFrameLocks/>
          </p:cNvGraphicFramePr>
          <p:nvPr>
            <p:extLst>
              <p:ext uri="{D42A27DB-BD31-4B8C-83A1-F6EECF244321}">
                <p14:modId xmlns:p14="http://schemas.microsoft.com/office/powerpoint/2010/main" val="3408043394"/>
              </p:ext>
            </p:extLst>
          </p:nvPr>
        </p:nvGraphicFramePr>
        <p:xfrm>
          <a:off x="838200" y="4242900"/>
          <a:ext cx="10515600" cy="20269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58639761"/>
                    </a:ext>
                  </a:extLst>
                </a:gridCol>
                <a:gridCol w="2628900">
                  <a:extLst>
                    <a:ext uri="{9D8B030D-6E8A-4147-A177-3AD203B41FA5}">
                      <a16:colId xmlns:a16="http://schemas.microsoft.com/office/drawing/2014/main" val="743164501"/>
                    </a:ext>
                  </a:extLst>
                </a:gridCol>
                <a:gridCol w="2628900">
                  <a:extLst>
                    <a:ext uri="{9D8B030D-6E8A-4147-A177-3AD203B41FA5}">
                      <a16:colId xmlns:a16="http://schemas.microsoft.com/office/drawing/2014/main" val="3876927001"/>
                    </a:ext>
                  </a:extLst>
                </a:gridCol>
                <a:gridCol w="2628900">
                  <a:extLst>
                    <a:ext uri="{9D8B030D-6E8A-4147-A177-3AD203B41FA5}">
                      <a16:colId xmlns:a16="http://schemas.microsoft.com/office/drawing/2014/main" val="298679249"/>
                    </a:ext>
                  </a:extLst>
                </a:gridCol>
              </a:tblGrid>
              <a:tr h="370840">
                <a:tc>
                  <a:txBody>
                    <a:bodyPr/>
                    <a:lstStyle/>
                    <a:p>
                      <a:r>
                        <a:rPr lang="en-US" dirty="0"/>
                        <a:t>Dataset</a:t>
                      </a:r>
                    </a:p>
                  </a:txBody>
                  <a:tcPr/>
                </a:tc>
                <a:tc>
                  <a:txBody>
                    <a:bodyPr/>
                    <a:lstStyle/>
                    <a:p>
                      <a:r>
                        <a:rPr lang="en-US" dirty="0"/>
                        <a:t>Number of unique peptides</a:t>
                      </a:r>
                    </a:p>
                  </a:txBody>
                  <a:tcPr/>
                </a:tc>
                <a:tc>
                  <a:txBody>
                    <a:bodyPr/>
                    <a:lstStyle/>
                    <a:p>
                      <a:r>
                        <a:rPr lang="en-US" dirty="0"/>
                        <a:t>Number of identified proteins </a:t>
                      </a:r>
                      <a:br>
                        <a:rPr lang="en-US" dirty="0"/>
                      </a:br>
                      <a:r>
                        <a:rPr lang="en-US" dirty="0"/>
                        <a:t>(2 peptides/protein)</a:t>
                      </a:r>
                    </a:p>
                  </a:txBody>
                  <a:tcPr/>
                </a:tc>
                <a:tc>
                  <a:txBody>
                    <a:bodyPr/>
                    <a:lstStyle/>
                    <a:p>
                      <a:r>
                        <a:rPr lang="en-US" dirty="0"/>
                        <a:t>Number of quantifiable proteins (kind of)</a:t>
                      </a:r>
                    </a:p>
                  </a:txBody>
                  <a:tcPr/>
                </a:tc>
                <a:extLst>
                  <a:ext uri="{0D108BD9-81ED-4DB2-BD59-A6C34878D82A}">
                    <a16:rowId xmlns:a16="http://schemas.microsoft.com/office/drawing/2014/main" val="2252042660"/>
                  </a:ext>
                </a:extLst>
              </a:tr>
              <a:tr h="370840">
                <a:tc>
                  <a:txBody>
                    <a:bodyPr/>
                    <a:lstStyle/>
                    <a:p>
                      <a:r>
                        <a:rPr lang="en-US" dirty="0"/>
                        <a:t>Fusion SPS MS3</a:t>
                      </a:r>
                    </a:p>
                  </a:txBody>
                  <a:tcPr/>
                </a:tc>
                <a:tc>
                  <a:txBody>
                    <a:bodyPr/>
                    <a:lstStyle/>
                    <a:p>
                      <a:r>
                        <a:rPr lang="en-US" dirty="0"/>
                        <a:t>6,788</a:t>
                      </a:r>
                    </a:p>
                  </a:txBody>
                  <a:tcPr/>
                </a:tc>
                <a:tc>
                  <a:txBody>
                    <a:bodyPr/>
                    <a:lstStyle/>
                    <a:p>
                      <a:r>
                        <a:rPr lang="en-US" dirty="0"/>
                        <a:t>822</a:t>
                      </a:r>
                    </a:p>
                  </a:txBody>
                  <a:tcPr/>
                </a:tc>
                <a:tc>
                  <a:txBody>
                    <a:bodyPr/>
                    <a:lstStyle/>
                    <a:p>
                      <a:r>
                        <a:rPr lang="en-US" dirty="0"/>
                        <a:t>742</a:t>
                      </a:r>
                    </a:p>
                  </a:txBody>
                  <a:tcPr/>
                </a:tc>
                <a:extLst>
                  <a:ext uri="{0D108BD9-81ED-4DB2-BD59-A6C34878D82A}">
                    <a16:rowId xmlns:a16="http://schemas.microsoft.com/office/drawing/2014/main" val="2663975703"/>
                  </a:ext>
                </a:extLst>
              </a:tr>
              <a:tr h="370840">
                <a:tc>
                  <a:txBody>
                    <a:bodyPr/>
                    <a:lstStyle/>
                    <a:p>
                      <a:r>
                        <a:rPr lang="en-US" dirty="0"/>
                        <a:t>Eclipse SPS MS3</a:t>
                      </a:r>
                    </a:p>
                  </a:txBody>
                  <a:tcPr/>
                </a:tc>
                <a:tc>
                  <a:txBody>
                    <a:bodyPr/>
                    <a:lstStyle/>
                    <a:p>
                      <a:r>
                        <a:rPr lang="en-US" dirty="0"/>
                        <a:t>6,224</a:t>
                      </a:r>
                    </a:p>
                  </a:txBody>
                  <a:tcPr/>
                </a:tc>
                <a:tc>
                  <a:txBody>
                    <a:bodyPr/>
                    <a:lstStyle/>
                    <a:p>
                      <a:r>
                        <a:rPr lang="en-US" dirty="0"/>
                        <a:t>823</a:t>
                      </a:r>
                    </a:p>
                  </a:txBody>
                  <a:tcPr/>
                </a:tc>
                <a:tc>
                  <a:txBody>
                    <a:bodyPr/>
                    <a:lstStyle/>
                    <a:p>
                      <a:r>
                        <a:rPr lang="en-US"/>
                        <a:t>753</a:t>
                      </a:r>
                      <a:endParaRPr lang="en-US" dirty="0"/>
                    </a:p>
                  </a:txBody>
                  <a:tcPr/>
                </a:tc>
                <a:extLst>
                  <a:ext uri="{0D108BD9-81ED-4DB2-BD59-A6C34878D82A}">
                    <a16:rowId xmlns:a16="http://schemas.microsoft.com/office/drawing/2014/main" val="212683472"/>
                  </a:ext>
                </a:extLst>
              </a:tr>
              <a:tr h="370840">
                <a:tc>
                  <a:txBody>
                    <a:bodyPr/>
                    <a:lstStyle/>
                    <a:p>
                      <a:r>
                        <a:rPr lang="en-US" dirty="0"/>
                        <a:t>Eclipse SPS MS3 with RTS</a:t>
                      </a:r>
                    </a:p>
                  </a:txBody>
                  <a:tcPr/>
                </a:tc>
                <a:tc>
                  <a:txBody>
                    <a:bodyPr/>
                    <a:lstStyle/>
                    <a:p>
                      <a:r>
                        <a:rPr lang="en-US" dirty="0"/>
                        <a:t>7,486</a:t>
                      </a:r>
                    </a:p>
                  </a:txBody>
                  <a:tcPr/>
                </a:tc>
                <a:tc>
                  <a:txBody>
                    <a:bodyPr/>
                    <a:lstStyle/>
                    <a:p>
                      <a:r>
                        <a:rPr lang="en-US" dirty="0"/>
                        <a:t>972</a:t>
                      </a:r>
                    </a:p>
                  </a:txBody>
                  <a:tcPr/>
                </a:tc>
                <a:tc>
                  <a:txBody>
                    <a:bodyPr/>
                    <a:lstStyle/>
                    <a:p>
                      <a:r>
                        <a:rPr lang="en-US" dirty="0"/>
                        <a:t>900</a:t>
                      </a:r>
                    </a:p>
                  </a:txBody>
                  <a:tcPr/>
                </a:tc>
                <a:extLst>
                  <a:ext uri="{0D108BD9-81ED-4DB2-BD59-A6C34878D82A}">
                    <a16:rowId xmlns:a16="http://schemas.microsoft.com/office/drawing/2014/main" val="542996740"/>
                  </a:ext>
                </a:extLst>
              </a:tr>
            </a:tbl>
          </a:graphicData>
        </a:graphic>
      </p:graphicFrame>
    </p:spTree>
    <p:extLst>
      <p:ext uri="{BB962C8B-B14F-4D97-AF65-F5344CB8AC3E}">
        <p14:creationId xmlns:p14="http://schemas.microsoft.com/office/powerpoint/2010/main" val="539406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BD1B-F2A7-C546-98C2-D53C8BD24FB2}"/>
              </a:ext>
            </a:extLst>
          </p:cNvPr>
          <p:cNvSpPr>
            <a:spLocks noGrp="1"/>
          </p:cNvSpPr>
          <p:nvPr>
            <p:ph type="title"/>
          </p:nvPr>
        </p:nvSpPr>
        <p:spPr/>
        <p:txBody>
          <a:bodyPr/>
          <a:lstStyle/>
          <a:p>
            <a:r>
              <a:rPr lang="en-US" dirty="0"/>
              <a:t>Reporter ion totals are different</a:t>
            </a:r>
          </a:p>
        </p:txBody>
      </p:sp>
      <p:sp>
        <p:nvSpPr>
          <p:cNvPr id="3" name="Content Placeholder 2">
            <a:extLst>
              <a:ext uri="{FF2B5EF4-FFF2-40B4-BE49-F238E27FC236}">
                <a16:creationId xmlns:a16="http://schemas.microsoft.com/office/drawing/2014/main" id="{B01E60EC-0282-D349-969B-DE5EF1EA42F1}"/>
              </a:ext>
            </a:extLst>
          </p:cNvPr>
          <p:cNvSpPr>
            <a:spLocks noGrp="1"/>
          </p:cNvSpPr>
          <p:nvPr>
            <p:ph idx="1"/>
          </p:nvPr>
        </p:nvSpPr>
        <p:spPr>
          <a:xfrm>
            <a:off x="838200" y="1825625"/>
            <a:ext cx="10515600" cy="1759547"/>
          </a:xfrm>
        </p:spPr>
        <p:txBody>
          <a:bodyPr/>
          <a:lstStyle/>
          <a:p>
            <a:r>
              <a:rPr lang="en-US" dirty="0"/>
              <a:t>Remove contaminants and decoys</a:t>
            </a:r>
          </a:p>
          <a:p>
            <a:r>
              <a:rPr lang="en-US" dirty="0"/>
              <a:t>Protein total intensity is sum from “unique” PSMs </a:t>
            </a:r>
          </a:p>
          <a:p>
            <a:r>
              <a:rPr lang="en-US" dirty="0"/>
              <a:t>Grand totals are sums of average protein intensities across channels</a:t>
            </a:r>
          </a:p>
        </p:txBody>
      </p:sp>
      <p:graphicFrame>
        <p:nvGraphicFramePr>
          <p:cNvPr id="4" name="Content Placeholder 3">
            <a:extLst>
              <a:ext uri="{FF2B5EF4-FFF2-40B4-BE49-F238E27FC236}">
                <a16:creationId xmlns:a16="http://schemas.microsoft.com/office/drawing/2014/main" id="{78AF40F1-B2B1-5E40-8234-A918E896175D}"/>
              </a:ext>
            </a:extLst>
          </p:cNvPr>
          <p:cNvGraphicFramePr>
            <a:graphicFrameLocks/>
          </p:cNvGraphicFramePr>
          <p:nvPr>
            <p:extLst>
              <p:ext uri="{D42A27DB-BD31-4B8C-83A1-F6EECF244321}">
                <p14:modId xmlns:p14="http://schemas.microsoft.com/office/powerpoint/2010/main" val="410440106"/>
              </p:ext>
            </p:extLst>
          </p:nvPr>
        </p:nvGraphicFramePr>
        <p:xfrm>
          <a:off x="3101566" y="3817387"/>
          <a:ext cx="52578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58639761"/>
                    </a:ext>
                  </a:extLst>
                </a:gridCol>
                <a:gridCol w="2628900">
                  <a:extLst>
                    <a:ext uri="{9D8B030D-6E8A-4147-A177-3AD203B41FA5}">
                      <a16:colId xmlns:a16="http://schemas.microsoft.com/office/drawing/2014/main" val="743164501"/>
                    </a:ext>
                  </a:extLst>
                </a:gridCol>
              </a:tblGrid>
              <a:tr h="370840">
                <a:tc>
                  <a:txBody>
                    <a:bodyPr/>
                    <a:lstStyle/>
                    <a:p>
                      <a:r>
                        <a:rPr lang="en-US" dirty="0"/>
                        <a:t>Dataset</a:t>
                      </a:r>
                    </a:p>
                  </a:txBody>
                  <a:tcPr/>
                </a:tc>
                <a:tc>
                  <a:txBody>
                    <a:bodyPr/>
                    <a:lstStyle/>
                    <a:p>
                      <a:r>
                        <a:rPr lang="en-US" dirty="0"/>
                        <a:t>Grand Total Intensity</a:t>
                      </a:r>
                    </a:p>
                  </a:txBody>
                  <a:tcPr/>
                </a:tc>
                <a:extLst>
                  <a:ext uri="{0D108BD9-81ED-4DB2-BD59-A6C34878D82A}">
                    <a16:rowId xmlns:a16="http://schemas.microsoft.com/office/drawing/2014/main" val="2252042660"/>
                  </a:ext>
                </a:extLst>
              </a:tr>
              <a:tr h="370840">
                <a:tc>
                  <a:txBody>
                    <a:bodyPr/>
                    <a:lstStyle/>
                    <a:p>
                      <a:r>
                        <a:rPr lang="en-US" dirty="0"/>
                        <a:t>Fusion SPS MS3</a:t>
                      </a:r>
                    </a:p>
                  </a:txBody>
                  <a:tcPr/>
                </a:tc>
                <a:tc>
                  <a:txBody>
                    <a:bodyPr/>
                    <a:lstStyle/>
                    <a:p>
                      <a:r>
                        <a:rPr lang="en-US" dirty="0"/>
                        <a:t>200,869,105</a:t>
                      </a:r>
                    </a:p>
                  </a:txBody>
                  <a:tcPr/>
                </a:tc>
                <a:extLst>
                  <a:ext uri="{0D108BD9-81ED-4DB2-BD59-A6C34878D82A}">
                    <a16:rowId xmlns:a16="http://schemas.microsoft.com/office/drawing/2014/main" val="2663975703"/>
                  </a:ext>
                </a:extLst>
              </a:tr>
              <a:tr h="370840">
                <a:tc>
                  <a:txBody>
                    <a:bodyPr/>
                    <a:lstStyle/>
                    <a:p>
                      <a:r>
                        <a:rPr lang="en-US" dirty="0"/>
                        <a:t>Eclipse SPS MS3</a:t>
                      </a:r>
                    </a:p>
                  </a:txBody>
                  <a:tcPr/>
                </a:tc>
                <a:tc>
                  <a:txBody>
                    <a:bodyPr/>
                    <a:lstStyle/>
                    <a:p>
                      <a:r>
                        <a:rPr lang="en-US" dirty="0"/>
                        <a:t>1,095,741,498</a:t>
                      </a:r>
                    </a:p>
                  </a:txBody>
                  <a:tcPr/>
                </a:tc>
                <a:extLst>
                  <a:ext uri="{0D108BD9-81ED-4DB2-BD59-A6C34878D82A}">
                    <a16:rowId xmlns:a16="http://schemas.microsoft.com/office/drawing/2014/main" val="212683472"/>
                  </a:ext>
                </a:extLst>
              </a:tr>
              <a:tr h="370840">
                <a:tc>
                  <a:txBody>
                    <a:bodyPr/>
                    <a:lstStyle/>
                    <a:p>
                      <a:r>
                        <a:rPr lang="en-US" dirty="0"/>
                        <a:t>Eclipse SPS MS3 with RTS</a:t>
                      </a:r>
                    </a:p>
                  </a:txBody>
                  <a:tcPr/>
                </a:tc>
                <a:tc>
                  <a:txBody>
                    <a:bodyPr/>
                    <a:lstStyle/>
                    <a:p>
                      <a:r>
                        <a:rPr lang="en-US" dirty="0"/>
                        <a:t>741,015,972</a:t>
                      </a:r>
                    </a:p>
                  </a:txBody>
                  <a:tcPr/>
                </a:tc>
                <a:extLst>
                  <a:ext uri="{0D108BD9-81ED-4DB2-BD59-A6C34878D82A}">
                    <a16:rowId xmlns:a16="http://schemas.microsoft.com/office/drawing/2014/main" val="542996740"/>
                  </a:ext>
                </a:extLst>
              </a:tr>
            </a:tbl>
          </a:graphicData>
        </a:graphic>
      </p:graphicFrame>
    </p:spTree>
    <p:extLst>
      <p:ext uri="{BB962C8B-B14F-4D97-AF65-F5344CB8AC3E}">
        <p14:creationId xmlns:p14="http://schemas.microsoft.com/office/powerpoint/2010/main" val="1459209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73A0-F861-6E41-A3DF-CAD98F087BA6}"/>
              </a:ext>
            </a:extLst>
          </p:cNvPr>
          <p:cNvSpPr>
            <a:spLocks noGrp="1"/>
          </p:cNvSpPr>
          <p:nvPr>
            <p:ph type="title"/>
          </p:nvPr>
        </p:nvSpPr>
        <p:spPr/>
        <p:txBody>
          <a:bodyPr/>
          <a:lstStyle/>
          <a:p>
            <a:r>
              <a:rPr lang="en-US" dirty="0"/>
              <a:t>Analysis using Comet/PAW pipeline</a:t>
            </a:r>
          </a:p>
        </p:txBody>
      </p:sp>
      <p:sp>
        <p:nvSpPr>
          <p:cNvPr id="3" name="Content Placeholder 2">
            <a:extLst>
              <a:ext uri="{FF2B5EF4-FFF2-40B4-BE49-F238E27FC236}">
                <a16:creationId xmlns:a16="http://schemas.microsoft.com/office/drawing/2014/main" id="{470EEFB7-0BF4-654C-8B7A-B180DFE20881}"/>
              </a:ext>
            </a:extLst>
          </p:cNvPr>
          <p:cNvSpPr>
            <a:spLocks noGrp="1"/>
          </p:cNvSpPr>
          <p:nvPr>
            <p:ph idx="1"/>
          </p:nvPr>
        </p:nvSpPr>
        <p:spPr/>
        <p:txBody>
          <a:bodyPr/>
          <a:lstStyle/>
          <a:p>
            <a:r>
              <a:rPr lang="en-US" dirty="0"/>
              <a:t>Open source available at </a:t>
            </a:r>
            <a:r>
              <a:rPr lang="en-US" dirty="0">
                <a:hlinkClick r:id="rId3"/>
              </a:rPr>
              <a:t>https://github.com/pwilmart/PAW_pipeline</a:t>
            </a:r>
            <a:endParaRPr lang="en-US" dirty="0"/>
          </a:p>
          <a:p>
            <a:r>
              <a:rPr lang="en-US" dirty="0"/>
              <a:t>Uses Comet search engine</a:t>
            </a:r>
          </a:p>
          <a:p>
            <a:r>
              <a:rPr lang="en-US" dirty="0"/>
              <a:t>Very sensitive and optimized for TMT</a:t>
            </a:r>
          </a:p>
          <a:p>
            <a:r>
              <a:rPr lang="en-US" dirty="0"/>
              <a:t>Wide tolerance search of human canonical reference protein DB</a:t>
            </a:r>
          </a:p>
          <a:p>
            <a:r>
              <a:rPr lang="en-US" dirty="0"/>
              <a:t>Accurate mass conditional score histograms using target/decoy</a:t>
            </a:r>
          </a:p>
          <a:p>
            <a:r>
              <a:rPr lang="en-US" dirty="0"/>
              <a:t>Peptide Spectrum Matches (PSMs) filtered to 1% FDR</a:t>
            </a:r>
          </a:p>
        </p:txBody>
      </p:sp>
    </p:spTree>
    <p:extLst>
      <p:ext uri="{BB962C8B-B14F-4D97-AF65-F5344CB8AC3E}">
        <p14:creationId xmlns:p14="http://schemas.microsoft.com/office/powerpoint/2010/main" val="248669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2102AB-F37E-5B41-91B4-5AE0017D4E87}"/>
              </a:ext>
            </a:extLst>
          </p:cNvPr>
          <p:cNvPicPr>
            <a:picLocks noChangeAspect="1"/>
          </p:cNvPicPr>
          <p:nvPr/>
        </p:nvPicPr>
        <p:blipFill>
          <a:blip r:embed="rId3"/>
          <a:stretch>
            <a:fillRect/>
          </a:stretch>
        </p:blipFill>
        <p:spPr>
          <a:xfrm>
            <a:off x="0" y="2581746"/>
            <a:ext cx="4000500" cy="4000500"/>
          </a:xfrm>
          <a:prstGeom prst="rect">
            <a:avLst/>
          </a:prstGeom>
        </p:spPr>
      </p:pic>
      <p:pic>
        <p:nvPicPr>
          <p:cNvPr id="3" name="Picture 2">
            <a:extLst>
              <a:ext uri="{FF2B5EF4-FFF2-40B4-BE49-F238E27FC236}">
                <a16:creationId xmlns:a16="http://schemas.microsoft.com/office/drawing/2014/main" id="{909B363F-B2B9-FF44-85B3-93DFD23F6703}"/>
              </a:ext>
            </a:extLst>
          </p:cNvPr>
          <p:cNvPicPr>
            <a:picLocks noChangeAspect="1"/>
          </p:cNvPicPr>
          <p:nvPr/>
        </p:nvPicPr>
        <p:blipFill>
          <a:blip r:embed="rId4"/>
          <a:stretch>
            <a:fillRect/>
          </a:stretch>
        </p:blipFill>
        <p:spPr>
          <a:xfrm>
            <a:off x="4095750" y="2581746"/>
            <a:ext cx="4000500" cy="4000500"/>
          </a:xfrm>
          <a:prstGeom prst="rect">
            <a:avLst/>
          </a:prstGeom>
        </p:spPr>
      </p:pic>
      <p:pic>
        <p:nvPicPr>
          <p:cNvPr id="4" name="Picture 3">
            <a:extLst>
              <a:ext uri="{FF2B5EF4-FFF2-40B4-BE49-F238E27FC236}">
                <a16:creationId xmlns:a16="http://schemas.microsoft.com/office/drawing/2014/main" id="{037B591B-D18B-894A-A411-E098BDC9E15A}"/>
              </a:ext>
            </a:extLst>
          </p:cNvPr>
          <p:cNvPicPr>
            <a:picLocks noChangeAspect="1"/>
          </p:cNvPicPr>
          <p:nvPr/>
        </p:nvPicPr>
        <p:blipFill>
          <a:blip r:embed="rId5"/>
          <a:stretch>
            <a:fillRect/>
          </a:stretch>
        </p:blipFill>
        <p:spPr>
          <a:xfrm>
            <a:off x="8191500" y="2581746"/>
            <a:ext cx="4000500" cy="4000500"/>
          </a:xfrm>
          <a:prstGeom prst="rect">
            <a:avLst/>
          </a:prstGeom>
        </p:spPr>
      </p:pic>
      <p:sp>
        <p:nvSpPr>
          <p:cNvPr id="5" name="Title 1">
            <a:extLst>
              <a:ext uri="{FF2B5EF4-FFF2-40B4-BE49-F238E27FC236}">
                <a16:creationId xmlns:a16="http://schemas.microsoft.com/office/drawing/2014/main" id="{D2D17BA5-661E-D349-9E98-6F8E7ACA042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Coefficient of Variance (CVs in %) by anticoagulant for each platform/method.</a:t>
            </a:r>
          </a:p>
        </p:txBody>
      </p:sp>
    </p:spTree>
    <p:extLst>
      <p:ext uri="{BB962C8B-B14F-4D97-AF65-F5344CB8AC3E}">
        <p14:creationId xmlns:p14="http://schemas.microsoft.com/office/powerpoint/2010/main" val="4205511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8C0BE-FB6E-2C48-B4DA-5A91CB82D581}"/>
              </a:ext>
            </a:extLst>
          </p:cNvPr>
          <p:cNvPicPr>
            <a:picLocks noChangeAspect="1"/>
          </p:cNvPicPr>
          <p:nvPr/>
        </p:nvPicPr>
        <p:blipFill>
          <a:blip r:embed="rId3"/>
          <a:stretch>
            <a:fillRect/>
          </a:stretch>
        </p:blipFill>
        <p:spPr>
          <a:xfrm>
            <a:off x="45265" y="1143000"/>
            <a:ext cx="5715000" cy="5715000"/>
          </a:xfrm>
          <a:prstGeom prst="rect">
            <a:avLst/>
          </a:prstGeom>
        </p:spPr>
      </p:pic>
      <p:pic>
        <p:nvPicPr>
          <p:cNvPr id="3" name="Picture 2">
            <a:extLst>
              <a:ext uri="{FF2B5EF4-FFF2-40B4-BE49-F238E27FC236}">
                <a16:creationId xmlns:a16="http://schemas.microsoft.com/office/drawing/2014/main" id="{BA49F7D3-5C6B-4D4B-B57E-4E2D5998CE25}"/>
              </a:ext>
            </a:extLst>
          </p:cNvPr>
          <p:cNvPicPr>
            <a:picLocks noChangeAspect="1"/>
          </p:cNvPicPr>
          <p:nvPr/>
        </p:nvPicPr>
        <p:blipFill>
          <a:blip r:embed="rId4"/>
          <a:stretch>
            <a:fillRect/>
          </a:stretch>
        </p:blipFill>
        <p:spPr>
          <a:xfrm>
            <a:off x="6431737" y="1143000"/>
            <a:ext cx="5715000" cy="5715000"/>
          </a:xfrm>
          <a:prstGeom prst="rect">
            <a:avLst/>
          </a:prstGeom>
        </p:spPr>
      </p:pic>
      <p:sp>
        <p:nvSpPr>
          <p:cNvPr id="4" name="Title 1">
            <a:extLst>
              <a:ext uri="{FF2B5EF4-FFF2-40B4-BE49-F238E27FC236}">
                <a16:creationId xmlns:a16="http://schemas.microsoft.com/office/drawing/2014/main" id="{F458BD5E-79EB-1A4E-BEB7-5E14D70149B9}"/>
              </a:ext>
            </a:extLst>
          </p:cNvPr>
          <p:cNvSpPr txBox="1">
            <a:spLocks/>
          </p:cNvSpPr>
          <p:nvPr/>
        </p:nvSpPr>
        <p:spPr>
          <a:xfrm>
            <a:off x="838200" y="365125"/>
            <a:ext cx="10515600" cy="777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CVs for all 9 channels by platform/method</a:t>
            </a:r>
          </a:p>
        </p:txBody>
      </p:sp>
    </p:spTree>
    <p:extLst>
      <p:ext uri="{BB962C8B-B14F-4D97-AF65-F5344CB8AC3E}">
        <p14:creationId xmlns:p14="http://schemas.microsoft.com/office/powerpoint/2010/main" val="1812579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362C-4D1E-5742-9388-AA5C08645E8C}"/>
              </a:ext>
            </a:extLst>
          </p:cNvPr>
          <p:cNvSpPr>
            <a:spLocks noGrp="1"/>
          </p:cNvSpPr>
          <p:nvPr>
            <p:ph type="title"/>
          </p:nvPr>
        </p:nvSpPr>
        <p:spPr/>
        <p:txBody>
          <a:bodyPr/>
          <a:lstStyle/>
          <a:p>
            <a:r>
              <a:rPr lang="en-US" dirty="0"/>
              <a:t>Median protein total intensity CVs (%)</a:t>
            </a:r>
          </a:p>
        </p:txBody>
      </p:sp>
      <p:graphicFrame>
        <p:nvGraphicFramePr>
          <p:cNvPr id="4" name="Table 3">
            <a:extLst>
              <a:ext uri="{FF2B5EF4-FFF2-40B4-BE49-F238E27FC236}">
                <a16:creationId xmlns:a16="http://schemas.microsoft.com/office/drawing/2014/main" id="{0B18589B-F95F-954D-82D1-F0EED7B9819D}"/>
              </a:ext>
            </a:extLst>
          </p:cNvPr>
          <p:cNvGraphicFramePr>
            <a:graphicFrameLocks noGrp="1"/>
          </p:cNvGraphicFramePr>
          <p:nvPr>
            <p:extLst>
              <p:ext uri="{D42A27DB-BD31-4B8C-83A1-F6EECF244321}">
                <p14:modId xmlns:p14="http://schemas.microsoft.com/office/powerpoint/2010/main" val="3288355523"/>
              </p:ext>
            </p:extLst>
          </p:nvPr>
        </p:nvGraphicFramePr>
        <p:xfrm>
          <a:off x="1312752" y="3259614"/>
          <a:ext cx="9361285" cy="1483360"/>
        </p:xfrm>
        <a:graphic>
          <a:graphicData uri="http://schemas.openxmlformats.org/drawingml/2006/table">
            <a:tbl>
              <a:tblPr firstRow="1" bandRow="1">
                <a:tableStyleId>{5C22544A-7EE6-4342-B048-85BDC9FD1C3A}</a:tableStyleId>
              </a:tblPr>
              <a:tblGrid>
                <a:gridCol w="2471597">
                  <a:extLst>
                    <a:ext uri="{9D8B030D-6E8A-4147-A177-3AD203B41FA5}">
                      <a16:colId xmlns:a16="http://schemas.microsoft.com/office/drawing/2014/main" val="476295261"/>
                    </a:ext>
                  </a:extLst>
                </a:gridCol>
                <a:gridCol w="1874067">
                  <a:extLst>
                    <a:ext uri="{9D8B030D-6E8A-4147-A177-3AD203B41FA5}">
                      <a16:colId xmlns:a16="http://schemas.microsoft.com/office/drawing/2014/main" val="1727942734"/>
                    </a:ext>
                  </a:extLst>
                </a:gridCol>
                <a:gridCol w="1702051">
                  <a:extLst>
                    <a:ext uri="{9D8B030D-6E8A-4147-A177-3AD203B41FA5}">
                      <a16:colId xmlns:a16="http://schemas.microsoft.com/office/drawing/2014/main" val="1856355558"/>
                    </a:ext>
                  </a:extLst>
                </a:gridCol>
                <a:gridCol w="1792586">
                  <a:extLst>
                    <a:ext uri="{9D8B030D-6E8A-4147-A177-3AD203B41FA5}">
                      <a16:colId xmlns:a16="http://schemas.microsoft.com/office/drawing/2014/main" val="1895093122"/>
                    </a:ext>
                  </a:extLst>
                </a:gridCol>
                <a:gridCol w="1520984">
                  <a:extLst>
                    <a:ext uri="{9D8B030D-6E8A-4147-A177-3AD203B41FA5}">
                      <a16:colId xmlns:a16="http://schemas.microsoft.com/office/drawing/2014/main" val="1174784769"/>
                    </a:ext>
                  </a:extLst>
                </a:gridCol>
              </a:tblGrid>
              <a:tr h="370840">
                <a:tc>
                  <a:txBody>
                    <a:bodyPr/>
                    <a:lstStyle/>
                    <a:p>
                      <a:r>
                        <a:rPr lang="en-US" dirty="0"/>
                        <a:t>Platform/Method</a:t>
                      </a:r>
                    </a:p>
                  </a:txBody>
                  <a:tcPr/>
                </a:tc>
                <a:tc>
                  <a:txBody>
                    <a:bodyPr/>
                    <a:lstStyle/>
                    <a:p>
                      <a:r>
                        <a:rPr lang="en-US" dirty="0"/>
                        <a:t>ACD samples</a:t>
                      </a:r>
                    </a:p>
                  </a:txBody>
                  <a:tcPr/>
                </a:tc>
                <a:tc>
                  <a:txBody>
                    <a:bodyPr/>
                    <a:lstStyle/>
                    <a:p>
                      <a:r>
                        <a:rPr lang="en-US" dirty="0"/>
                        <a:t>EDTA samples</a:t>
                      </a:r>
                    </a:p>
                  </a:txBody>
                  <a:tcPr/>
                </a:tc>
                <a:tc>
                  <a:txBody>
                    <a:bodyPr/>
                    <a:lstStyle/>
                    <a:p>
                      <a:r>
                        <a:rPr lang="en-US" dirty="0"/>
                        <a:t>Heparin samples</a:t>
                      </a:r>
                    </a:p>
                  </a:txBody>
                  <a:tcPr/>
                </a:tc>
                <a:tc>
                  <a:txBody>
                    <a:bodyPr/>
                    <a:lstStyle/>
                    <a:p>
                      <a:r>
                        <a:rPr lang="en-US" dirty="0"/>
                        <a:t>All samples</a:t>
                      </a:r>
                    </a:p>
                  </a:txBody>
                  <a:tcPr/>
                </a:tc>
                <a:extLst>
                  <a:ext uri="{0D108BD9-81ED-4DB2-BD59-A6C34878D82A}">
                    <a16:rowId xmlns:a16="http://schemas.microsoft.com/office/drawing/2014/main" val="2832750485"/>
                  </a:ext>
                </a:extLst>
              </a:tr>
              <a:tr h="370840">
                <a:tc>
                  <a:txBody>
                    <a:bodyPr/>
                    <a:lstStyle/>
                    <a:p>
                      <a:r>
                        <a:rPr lang="en-US" dirty="0"/>
                        <a:t>Fusion SPS MS3</a:t>
                      </a:r>
                    </a:p>
                  </a:txBody>
                  <a:tcPr/>
                </a:tc>
                <a:tc>
                  <a:txBody>
                    <a:bodyPr/>
                    <a:lstStyle/>
                    <a:p>
                      <a:r>
                        <a:rPr lang="en-US" dirty="0"/>
                        <a:t>10.5%</a:t>
                      </a:r>
                    </a:p>
                  </a:txBody>
                  <a:tcPr/>
                </a:tc>
                <a:tc>
                  <a:txBody>
                    <a:bodyPr/>
                    <a:lstStyle/>
                    <a:p>
                      <a:r>
                        <a:rPr lang="en-US" dirty="0"/>
                        <a:t>8.7%</a:t>
                      </a:r>
                    </a:p>
                  </a:txBody>
                  <a:tcPr/>
                </a:tc>
                <a:tc>
                  <a:txBody>
                    <a:bodyPr/>
                    <a:lstStyle/>
                    <a:p>
                      <a:r>
                        <a:rPr lang="en-US" dirty="0"/>
                        <a:t>11.8%</a:t>
                      </a:r>
                    </a:p>
                  </a:txBody>
                  <a:tcPr/>
                </a:tc>
                <a:tc>
                  <a:txBody>
                    <a:bodyPr/>
                    <a:lstStyle/>
                    <a:p>
                      <a:r>
                        <a:rPr lang="en-US" dirty="0"/>
                        <a:t>12.3%</a:t>
                      </a:r>
                    </a:p>
                  </a:txBody>
                  <a:tcPr/>
                </a:tc>
                <a:extLst>
                  <a:ext uri="{0D108BD9-81ED-4DB2-BD59-A6C34878D82A}">
                    <a16:rowId xmlns:a16="http://schemas.microsoft.com/office/drawing/2014/main" val="3861141562"/>
                  </a:ext>
                </a:extLst>
              </a:tr>
              <a:tr h="370840">
                <a:tc>
                  <a:txBody>
                    <a:bodyPr/>
                    <a:lstStyle/>
                    <a:p>
                      <a:r>
                        <a:rPr lang="en-US" dirty="0"/>
                        <a:t>Eclipse SPS MS3</a:t>
                      </a:r>
                    </a:p>
                  </a:txBody>
                  <a:tcPr/>
                </a:tc>
                <a:tc>
                  <a:txBody>
                    <a:bodyPr/>
                    <a:lstStyle/>
                    <a:p>
                      <a:r>
                        <a:rPr lang="en-US" dirty="0"/>
                        <a:t>8.2%</a:t>
                      </a:r>
                    </a:p>
                  </a:txBody>
                  <a:tcPr/>
                </a:tc>
                <a:tc>
                  <a:txBody>
                    <a:bodyPr/>
                    <a:lstStyle/>
                    <a:p>
                      <a:r>
                        <a:rPr lang="en-US" dirty="0"/>
                        <a:t>7.2%</a:t>
                      </a:r>
                    </a:p>
                  </a:txBody>
                  <a:tcPr/>
                </a:tc>
                <a:tc>
                  <a:txBody>
                    <a:bodyPr/>
                    <a:lstStyle/>
                    <a:p>
                      <a:r>
                        <a:rPr lang="en-US" dirty="0"/>
                        <a:t>9.5%</a:t>
                      </a:r>
                    </a:p>
                  </a:txBody>
                  <a:tcPr/>
                </a:tc>
                <a:tc>
                  <a:txBody>
                    <a:bodyPr/>
                    <a:lstStyle/>
                    <a:p>
                      <a:r>
                        <a:rPr lang="en-US" dirty="0"/>
                        <a:t>9.4%</a:t>
                      </a:r>
                    </a:p>
                  </a:txBody>
                  <a:tcPr/>
                </a:tc>
                <a:extLst>
                  <a:ext uri="{0D108BD9-81ED-4DB2-BD59-A6C34878D82A}">
                    <a16:rowId xmlns:a16="http://schemas.microsoft.com/office/drawing/2014/main" val="3913307606"/>
                  </a:ext>
                </a:extLst>
              </a:tr>
              <a:tr h="370840">
                <a:tc>
                  <a:txBody>
                    <a:bodyPr/>
                    <a:lstStyle/>
                    <a:p>
                      <a:r>
                        <a:rPr lang="en-US" dirty="0"/>
                        <a:t>Eclipse Real Time Search</a:t>
                      </a:r>
                    </a:p>
                  </a:txBody>
                  <a:tcPr/>
                </a:tc>
                <a:tc>
                  <a:txBody>
                    <a:bodyPr/>
                    <a:lstStyle/>
                    <a:p>
                      <a:r>
                        <a:rPr lang="en-US" dirty="0"/>
                        <a:t>7.2%</a:t>
                      </a:r>
                    </a:p>
                  </a:txBody>
                  <a:tcPr/>
                </a:tc>
                <a:tc>
                  <a:txBody>
                    <a:bodyPr/>
                    <a:lstStyle/>
                    <a:p>
                      <a:r>
                        <a:rPr lang="en-US" dirty="0"/>
                        <a:t>6.1%</a:t>
                      </a:r>
                    </a:p>
                  </a:txBody>
                  <a:tcPr/>
                </a:tc>
                <a:tc>
                  <a:txBody>
                    <a:bodyPr/>
                    <a:lstStyle/>
                    <a:p>
                      <a:r>
                        <a:rPr lang="en-US" dirty="0"/>
                        <a:t>8.6%</a:t>
                      </a:r>
                    </a:p>
                  </a:txBody>
                  <a:tcPr/>
                </a:tc>
                <a:tc>
                  <a:txBody>
                    <a:bodyPr/>
                    <a:lstStyle/>
                    <a:p>
                      <a:r>
                        <a:rPr lang="en-US" dirty="0"/>
                        <a:t>7.9%</a:t>
                      </a:r>
                    </a:p>
                  </a:txBody>
                  <a:tcPr/>
                </a:tc>
                <a:extLst>
                  <a:ext uri="{0D108BD9-81ED-4DB2-BD59-A6C34878D82A}">
                    <a16:rowId xmlns:a16="http://schemas.microsoft.com/office/drawing/2014/main" val="2470323282"/>
                  </a:ext>
                </a:extLst>
              </a:tr>
            </a:tbl>
          </a:graphicData>
        </a:graphic>
      </p:graphicFrame>
    </p:spTree>
    <p:extLst>
      <p:ext uri="{BB962C8B-B14F-4D97-AF65-F5344CB8AC3E}">
        <p14:creationId xmlns:p14="http://schemas.microsoft.com/office/powerpoint/2010/main" val="3010431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9124A0-185B-F74E-A259-2F2B691DCF98}"/>
              </a:ext>
            </a:extLst>
          </p:cNvPr>
          <p:cNvPicPr>
            <a:picLocks noChangeAspect="1"/>
          </p:cNvPicPr>
          <p:nvPr/>
        </p:nvPicPr>
        <p:blipFill>
          <a:blip r:embed="rId3"/>
          <a:stretch>
            <a:fillRect/>
          </a:stretch>
        </p:blipFill>
        <p:spPr>
          <a:xfrm>
            <a:off x="0" y="2201328"/>
            <a:ext cx="4000500" cy="4000500"/>
          </a:xfrm>
          <a:prstGeom prst="rect">
            <a:avLst/>
          </a:prstGeom>
        </p:spPr>
      </p:pic>
      <p:pic>
        <p:nvPicPr>
          <p:cNvPr id="3" name="Picture 2">
            <a:extLst>
              <a:ext uri="{FF2B5EF4-FFF2-40B4-BE49-F238E27FC236}">
                <a16:creationId xmlns:a16="http://schemas.microsoft.com/office/drawing/2014/main" id="{7B464AD4-BE73-324D-8639-0AFF1E12A4A2}"/>
              </a:ext>
            </a:extLst>
          </p:cNvPr>
          <p:cNvPicPr>
            <a:picLocks noChangeAspect="1"/>
          </p:cNvPicPr>
          <p:nvPr/>
        </p:nvPicPr>
        <p:blipFill>
          <a:blip r:embed="rId4"/>
          <a:stretch>
            <a:fillRect/>
          </a:stretch>
        </p:blipFill>
        <p:spPr>
          <a:xfrm>
            <a:off x="4095750" y="2201328"/>
            <a:ext cx="4000500" cy="4000500"/>
          </a:xfrm>
          <a:prstGeom prst="rect">
            <a:avLst/>
          </a:prstGeom>
        </p:spPr>
      </p:pic>
      <p:pic>
        <p:nvPicPr>
          <p:cNvPr id="4" name="Picture 3">
            <a:extLst>
              <a:ext uri="{FF2B5EF4-FFF2-40B4-BE49-F238E27FC236}">
                <a16:creationId xmlns:a16="http://schemas.microsoft.com/office/drawing/2014/main" id="{DE4752C1-9D6B-144B-B185-E7EFE29AF901}"/>
              </a:ext>
            </a:extLst>
          </p:cNvPr>
          <p:cNvPicPr>
            <a:picLocks noChangeAspect="1"/>
          </p:cNvPicPr>
          <p:nvPr/>
        </p:nvPicPr>
        <p:blipFill>
          <a:blip r:embed="rId5"/>
          <a:stretch>
            <a:fillRect/>
          </a:stretch>
        </p:blipFill>
        <p:spPr>
          <a:xfrm>
            <a:off x="8191500" y="2201328"/>
            <a:ext cx="4000500" cy="4000500"/>
          </a:xfrm>
          <a:prstGeom prst="rect">
            <a:avLst/>
          </a:prstGeom>
        </p:spPr>
      </p:pic>
      <p:sp>
        <p:nvSpPr>
          <p:cNvPr id="5" name="Title 1">
            <a:extLst>
              <a:ext uri="{FF2B5EF4-FFF2-40B4-BE49-F238E27FC236}">
                <a16:creationId xmlns:a16="http://schemas.microsoft.com/office/drawing/2014/main" id="{29F81D55-06D5-3F4B-9622-5E2BCF3266A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similar are ACD biological replicates to each other by platform/method?</a:t>
            </a:r>
          </a:p>
        </p:txBody>
      </p:sp>
    </p:spTree>
    <p:extLst>
      <p:ext uri="{BB962C8B-B14F-4D97-AF65-F5344CB8AC3E}">
        <p14:creationId xmlns:p14="http://schemas.microsoft.com/office/powerpoint/2010/main" val="3434997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896A9D-9251-C844-9D7D-AC4B8A1019EA}"/>
              </a:ext>
            </a:extLst>
          </p:cNvPr>
          <p:cNvPicPr>
            <a:picLocks noChangeAspect="1"/>
          </p:cNvPicPr>
          <p:nvPr/>
        </p:nvPicPr>
        <p:blipFill>
          <a:blip r:embed="rId3"/>
          <a:stretch>
            <a:fillRect/>
          </a:stretch>
        </p:blipFill>
        <p:spPr>
          <a:xfrm>
            <a:off x="0" y="2251639"/>
            <a:ext cx="4000500" cy="4000500"/>
          </a:xfrm>
          <a:prstGeom prst="rect">
            <a:avLst/>
          </a:prstGeom>
        </p:spPr>
      </p:pic>
      <p:pic>
        <p:nvPicPr>
          <p:cNvPr id="3" name="Picture 2">
            <a:extLst>
              <a:ext uri="{FF2B5EF4-FFF2-40B4-BE49-F238E27FC236}">
                <a16:creationId xmlns:a16="http://schemas.microsoft.com/office/drawing/2014/main" id="{E087739D-1ED6-434E-A23E-F34EA0883A35}"/>
              </a:ext>
            </a:extLst>
          </p:cNvPr>
          <p:cNvPicPr>
            <a:picLocks noChangeAspect="1"/>
          </p:cNvPicPr>
          <p:nvPr/>
        </p:nvPicPr>
        <p:blipFill>
          <a:blip r:embed="rId4"/>
          <a:stretch>
            <a:fillRect/>
          </a:stretch>
        </p:blipFill>
        <p:spPr>
          <a:xfrm>
            <a:off x="4000500" y="2251639"/>
            <a:ext cx="4000500" cy="4000500"/>
          </a:xfrm>
          <a:prstGeom prst="rect">
            <a:avLst/>
          </a:prstGeom>
        </p:spPr>
      </p:pic>
      <p:pic>
        <p:nvPicPr>
          <p:cNvPr id="4" name="Picture 3">
            <a:extLst>
              <a:ext uri="{FF2B5EF4-FFF2-40B4-BE49-F238E27FC236}">
                <a16:creationId xmlns:a16="http://schemas.microsoft.com/office/drawing/2014/main" id="{92940C05-FB3A-5048-8158-7FD7BE753D61}"/>
              </a:ext>
            </a:extLst>
          </p:cNvPr>
          <p:cNvPicPr>
            <a:picLocks noChangeAspect="1"/>
          </p:cNvPicPr>
          <p:nvPr/>
        </p:nvPicPr>
        <p:blipFill>
          <a:blip r:embed="rId5"/>
          <a:stretch>
            <a:fillRect/>
          </a:stretch>
        </p:blipFill>
        <p:spPr>
          <a:xfrm>
            <a:off x="8191500" y="2251639"/>
            <a:ext cx="4000500" cy="4000500"/>
          </a:xfrm>
          <a:prstGeom prst="rect">
            <a:avLst/>
          </a:prstGeom>
        </p:spPr>
      </p:pic>
      <p:sp>
        <p:nvSpPr>
          <p:cNvPr id="5" name="Title 1">
            <a:extLst>
              <a:ext uri="{FF2B5EF4-FFF2-40B4-BE49-F238E27FC236}">
                <a16:creationId xmlns:a16="http://schemas.microsoft.com/office/drawing/2014/main" id="{8DA5F4A7-4ED1-A443-B0FB-E78E2DB2763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similar are EDTA biological replicates to each other by platform/method?</a:t>
            </a:r>
          </a:p>
        </p:txBody>
      </p:sp>
    </p:spTree>
    <p:extLst>
      <p:ext uri="{BB962C8B-B14F-4D97-AF65-F5344CB8AC3E}">
        <p14:creationId xmlns:p14="http://schemas.microsoft.com/office/powerpoint/2010/main" val="2591215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175222-5B16-0946-865D-416D5AF1EA24}"/>
              </a:ext>
            </a:extLst>
          </p:cNvPr>
          <p:cNvPicPr>
            <a:picLocks noChangeAspect="1"/>
          </p:cNvPicPr>
          <p:nvPr/>
        </p:nvPicPr>
        <p:blipFill>
          <a:blip r:embed="rId3"/>
          <a:stretch>
            <a:fillRect/>
          </a:stretch>
        </p:blipFill>
        <p:spPr>
          <a:xfrm>
            <a:off x="8191500" y="2329886"/>
            <a:ext cx="4000500" cy="4000500"/>
          </a:xfrm>
          <a:prstGeom prst="rect">
            <a:avLst/>
          </a:prstGeom>
        </p:spPr>
      </p:pic>
      <p:pic>
        <p:nvPicPr>
          <p:cNvPr id="3" name="Picture 2">
            <a:extLst>
              <a:ext uri="{FF2B5EF4-FFF2-40B4-BE49-F238E27FC236}">
                <a16:creationId xmlns:a16="http://schemas.microsoft.com/office/drawing/2014/main" id="{0ADEC7FA-7A8F-004D-BCE6-51502F77D0E0}"/>
              </a:ext>
            </a:extLst>
          </p:cNvPr>
          <p:cNvPicPr>
            <a:picLocks noChangeAspect="1"/>
          </p:cNvPicPr>
          <p:nvPr/>
        </p:nvPicPr>
        <p:blipFill>
          <a:blip r:embed="rId4"/>
          <a:stretch>
            <a:fillRect/>
          </a:stretch>
        </p:blipFill>
        <p:spPr>
          <a:xfrm>
            <a:off x="4095750" y="2329886"/>
            <a:ext cx="4000500" cy="4000500"/>
          </a:xfrm>
          <a:prstGeom prst="rect">
            <a:avLst/>
          </a:prstGeom>
        </p:spPr>
      </p:pic>
      <p:pic>
        <p:nvPicPr>
          <p:cNvPr id="4" name="Picture 3">
            <a:extLst>
              <a:ext uri="{FF2B5EF4-FFF2-40B4-BE49-F238E27FC236}">
                <a16:creationId xmlns:a16="http://schemas.microsoft.com/office/drawing/2014/main" id="{CC234C6A-98B8-8C4D-A20D-ED86E8441A5A}"/>
              </a:ext>
            </a:extLst>
          </p:cNvPr>
          <p:cNvPicPr>
            <a:picLocks noChangeAspect="1"/>
          </p:cNvPicPr>
          <p:nvPr/>
        </p:nvPicPr>
        <p:blipFill>
          <a:blip r:embed="rId5"/>
          <a:stretch>
            <a:fillRect/>
          </a:stretch>
        </p:blipFill>
        <p:spPr>
          <a:xfrm>
            <a:off x="0" y="2329886"/>
            <a:ext cx="4000500" cy="4000500"/>
          </a:xfrm>
          <a:prstGeom prst="rect">
            <a:avLst/>
          </a:prstGeom>
        </p:spPr>
      </p:pic>
      <p:sp>
        <p:nvSpPr>
          <p:cNvPr id="5" name="Title 1">
            <a:extLst>
              <a:ext uri="{FF2B5EF4-FFF2-40B4-BE49-F238E27FC236}">
                <a16:creationId xmlns:a16="http://schemas.microsoft.com/office/drawing/2014/main" id="{7664ACF6-B445-0D4D-94DB-21694B213FA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similar are Heparin biological replicates to each other by platform/method?</a:t>
            </a:r>
          </a:p>
        </p:txBody>
      </p:sp>
    </p:spTree>
    <p:extLst>
      <p:ext uri="{BB962C8B-B14F-4D97-AF65-F5344CB8AC3E}">
        <p14:creationId xmlns:p14="http://schemas.microsoft.com/office/powerpoint/2010/main" val="261515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ADA6D-7B4E-2942-A6EA-88083B79DDA6}"/>
              </a:ext>
            </a:extLst>
          </p:cNvPr>
          <p:cNvPicPr>
            <a:picLocks noChangeAspect="1"/>
          </p:cNvPicPr>
          <p:nvPr/>
        </p:nvPicPr>
        <p:blipFill>
          <a:blip r:embed="rId3"/>
          <a:stretch>
            <a:fillRect/>
          </a:stretch>
        </p:blipFill>
        <p:spPr>
          <a:xfrm>
            <a:off x="33960" y="2298586"/>
            <a:ext cx="4000500" cy="4000500"/>
          </a:xfrm>
          <a:prstGeom prst="rect">
            <a:avLst/>
          </a:prstGeom>
        </p:spPr>
      </p:pic>
      <p:pic>
        <p:nvPicPr>
          <p:cNvPr id="3" name="Picture 2">
            <a:extLst>
              <a:ext uri="{FF2B5EF4-FFF2-40B4-BE49-F238E27FC236}">
                <a16:creationId xmlns:a16="http://schemas.microsoft.com/office/drawing/2014/main" id="{47B9B326-A2E3-E94A-8991-43FE47D0ACFE}"/>
              </a:ext>
            </a:extLst>
          </p:cNvPr>
          <p:cNvPicPr>
            <a:picLocks noChangeAspect="1"/>
          </p:cNvPicPr>
          <p:nvPr/>
        </p:nvPicPr>
        <p:blipFill>
          <a:blip r:embed="rId4"/>
          <a:stretch>
            <a:fillRect/>
          </a:stretch>
        </p:blipFill>
        <p:spPr>
          <a:xfrm>
            <a:off x="4095750" y="2298586"/>
            <a:ext cx="4000500" cy="4000500"/>
          </a:xfrm>
          <a:prstGeom prst="rect">
            <a:avLst/>
          </a:prstGeom>
        </p:spPr>
      </p:pic>
      <p:pic>
        <p:nvPicPr>
          <p:cNvPr id="4" name="Picture 3">
            <a:extLst>
              <a:ext uri="{FF2B5EF4-FFF2-40B4-BE49-F238E27FC236}">
                <a16:creationId xmlns:a16="http://schemas.microsoft.com/office/drawing/2014/main" id="{92133433-8A76-0945-B61F-A5F3E051E00D}"/>
              </a:ext>
            </a:extLst>
          </p:cNvPr>
          <p:cNvPicPr>
            <a:picLocks noChangeAspect="1"/>
          </p:cNvPicPr>
          <p:nvPr/>
        </p:nvPicPr>
        <p:blipFill>
          <a:blip r:embed="rId5"/>
          <a:stretch>
            <a:fillRect/>
          </a:stretch>
        </p:blipFill>
        <p:spPr>
          <a:xfrm>
            <a:off x="8191500" y="2298586"/>
            <a:ext cx="4000500" cy="4000500"/>
          </a:xfrm>
          <a:prstGeom prst="rect">
            <a:avLst/>
          </a:prstGeom>
        </p:spPr>
      </p:pic>
      <p:sp>
        <p:nvSpPr>
          <p:cNvPr id="5" name="Title 1">
            <a:extLst>
              <a:ext uri="{FF2B5EF4-FFF2-40B4-BE49-F238E27FC236}">
                <a16:creationId xmlns:a16="http://schemas.microsoft.com/office/drawing/2014/main" id="{0AE3B3FB-6883-7645-B472-E797A988841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Are there protein expression changes caused by anticoagulant (ACD versus EDTA)?</a:t>
            </a:r>
          </a:p>
        </p:txBody>
      </p:sp>
    </p:spTree>
    <p:extLst>
      <p:ext uri="{BB962C8B-B14F-4D97-AF65-F5344CB8AC3E}">
        <p14:creationId xmlns:p14="http://schemas.microsoft.com/office/powerpoint/2010/main" val="1532111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C141FC-50E8-D240-93A3-AA72514BF5F6}"/>
              </a:ext>
            </a:extLst>
          </p:cNvPr>
          <p:cNvPicPr>
            <a:picLocks noChangeAspect="1"/>
          </p:cNvPicPr>
          <p:nvPr/>
        </p:nvPicPr>
        <p:blipFill>
          <a:blip r:embed="rId3"/>
          <a:stretch>
            <a:fillRect/>
          </a:stretch>
        </p:blipFill>
        <p:spPr>
          <a:xfrm>
            <a:off x="0" y="2316693"/>
            <a:ext cx="4000500" cy="4000500"/>
          </a:xfrm>
          <a:prstGeom prst="rect">
            <a:avLst/>
          </a:prstGeom>
        </p:spPr>
      </p:pic>
      <p:pic>
        <p:nvPicPr>
          <p:cNvPr id="3" name="Picture 2">
            <a:extLst>
              <a:ext uri="{FF2B5EF4-FFF2-40B4-BE49-F238E27FC236}">
                <a16:creationId xmlns:a16="http://schemas.microsoft.com/office/drawing/2014/main" id="{93FD7F53-8E4C-0549-B97A-E906D1ED3605}"/>
              </a:ext>
            </a:extLst>
          </p:cNvPr>
          <p:cNvPicPr>
            <a:picLocks noChangeAspect="1"/>
          </p:cNvPicPr>
          <p:nvPr/>
        </p:nvPicPr>
        <p:blipFill>
          <a:blip r:embed="rId4"/>
          <a:stretch>
            <a:fillRect/>
          </a:stretch>
        </p:blipFill>
        <p:spPr>
          <a:xfrm>
            <a:off x="4095750" y="2316693"/>
            <a:ext cx="4000500" cy="4000500"/>
          </a:xfrm>
          <a:prstGeom prst="rect">
            <a:avLst/>
          </a:prstGeom>
        </p:spPr>
      </p:pic>
      <p:pic>
        <p:nvPicPr>
          <p:cNvPr id="4" name="Picture 3">
            <a:extLst>
              <a:ext uri="{FF2B5EF4-FFF2-40B4-BE49-F238E27FC236}">
                <a16:creationId xmlns:a16="http://schemas.microsoft.com/office/drawing/2014/main" id="{5519EFD5-DC87-5F44-9904-56DA3DF40F06}"/>
              </a:ext>
            </a:extLst>
          </p:cNvPr>
          <p:cNvPicPr>
            <a:picLocks noChangeAspect="1"/>
          </p:cNvPicPr>
          <p:nvPr/>
        </p:nvPicPr>
        <p:blipFill>
          <a:blip r:embed="rId5"/>
          <a:stretch>
            <a:fillRect/>
          </a:stretch>
        </p:blipFill>
        <p:spPr>
          <a:xfrm>
            <a:off x="8191500" y="2316693"/>
            <a:ext cx="4000500" cy="4000500"/>
          </a:xfrm>
          <a:prstGeom prst="rect">
            <a:avLst/>
          </a:prstGeom>
        </p:spPr>
      </p:pic>
      <p:sp>
        <p:nvSpPr>
          <p:cNvPr id="5" name="Title 1">
            <a:extLst>
              <a:ext uri="{FF2B5EF4-FFF2-40B4-BE49-F238E27FC236}">
                <a16:creationId xmlns:a16="http://schemas.microsoft.com/office/drawing/2014/main" id="{87D35CC0-7A44-DB47-8FFF-D3F92B4C08D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Are there protein expression changes caused by anticoagulant (ACD versus Heparin)?</a:t>
            </a:r>
          </a:p>
        </p:txBody>
      </p:sp>
    </p:spTree>
    <p:extLst>
      <p:ext uri="{BB962C8B-B14F-4D97-AF65-F5344CB8AC3E}">
        <p14:creationId xmlns:p14="http://schemas.microsoft.com/office/powerpoint/2010/main" val="2209596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F46736-3761-E94A-B158-E91A0FA634E2}"/>
              </a:ext>
            </a:extLst>
          </p:cNvPr>
          <p:cNvPicPr>
            <a:picLocks noChangeAspect="1"/>
          </p:cNvPicPr>
          <p:nvPr/>
        </p:nvPicPr>
        <p:blipFill>
          <a:blip r:embed="rId3"/>
          <a:stretch>
            <a:fillRect/>
          </a:stretch>
        </p:blipFill>
        <p:spPr>
          <a:xfrm>
            <a:off x="0" y="2252628"/>
            <a:ext cx="4000500" cy="4000500"/>
          </a:xfrm>
          <a:prstGeom prst="rect">
            <a:avLst/>
          </a:prstGeom>
        </p:spPr>
      </p:pic>
      <p:pic>
        <p:nvPicPr>
          <p:cNvPr id="3" name="Picture 2">
            <a:extLst>
              <a:ext uri="{FF2B5EF4-FFF2-40B4-BE49-F238E27FC236}">
                <a16:creationId xmlns:a16="http://schemas.microsoft.com/office/drawing/2014/main" id="{40E224EE-1C81-3144-975A-F1C1886D0EDE}"/>
              </a:ext>
            </a:extLst>
          </p:cNvPr>
          <p:cNvPicPr>
            <a:picLocks noChangeAspect="1"/>
          </p:cNvPicPr>
          <p:nvPr/>
        </p:nvPicPr>
        <p:blipFill>
          <a:blip r:embed="rId4"/>
          <a:stretch>
            <a:fillRect/>
          </a:stretch>
        </p:blipFill>
        <p:spPr>
          <a:xfrm>
            <a:off x="4095750" y="2316002"/>
            <a:ext cx="4000500" cy="4000500"/>
          </a:xfrm>
          <a:prstGeom prst="rect">
            <a:avLst/>
          </a:prstGeom>
        </p:spPr>
      </p:pic>
      <p:pic>
        <p:nvPicPr>
          <p:cNvPr id="4" name="Picture 3">
            <a:extLst>
              <a:ext uri="{FF2B5EF4-FFF2-40B4-BE49-F238E27FC236}">
                <a16:creationId xmlns:a16="http://schemas.microsoft.com/office/drawing/2014/main" id="{F0B6C133-FD8A-1F48-B2F7-601784964EF8}"/>
              </a:ext>
            </a:extLst>
          </p:cNvPr>
          <p:cNvPicPr>
            <a:picLocks noChangeAspect="1"/>
          </p:cNvPicPr>
          <p:nvPr/>
        </p:nvPicPr>
        <p:blipFill>
          <a:blip r:embed="rId5"/>
          <a:stretch>
            <a:fillRect/>
          </a:stretch>
        </p:blipFill>
        <p:spPr>
          <a:xfrm>
            <a:off x="8191500" y="2316002"/>
            <a:ext cx="4000500" cy="4000500"/>
          </a:xfrm>
          <a:prstGeom prst="rect">
            <a:avLst/>
          </a:prstGeom>
        </p:spPr>
      </p:pic>
      <p:sp>
        <p:nvSpPr>
          <p:cNvPr id="5" name="Title 1">
            <a:extLst>
              <a:ext uri="{FF2B5EF4-FFF2-40B4-BE49-F238E27FC236}">
                <a16:creationId xmlns:a16="http://schemas.microsoft.com/office/drawing/2014/main" id="{40BA561B-7594-CF46-A830-850A9A5F9C8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Are there protein expression changes caused by anticoagulant (EDTA versus Heparin)?</a:t>
            </a:r>
          </a:p>
        </p:txBody>
      </p:sp>
    </p:spTree>
    <p:extLst>
      <p:ext uri="{BB962C8B-B14F-4D97-AF65-F5344CB8AC3E}">
        <p14:creationId xmlns:p14="http://schemas.microsoft.com/office/powerpoint/2010/main" val="2867976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05FB44-3BCD-DA40-8395-76177016C862}"/>
              </a:ext>
            </a:extLst>
          </p:cNvPr>
          <p:cNvPicPr>
            <a:picLocks noChangeAspect="1"/>
          </p:cNvPicPr>
          <p:nvPr/>
        </p:nvPicPr>
        <p:blipFill>
          <a:blip r:embed="rId3"/>
          <a:stretch>
            <a:fillRect/>
          </a:stretch>
        </p:blipFill>
        <p:spPr>
          <a:xfrm>
            <a:off x="45265" y="1143000"/>
            <a:ext cx="5715000" cy="5715000"/>
          </a:xfrm>
          <a:prstGeom prst="rect">
            <a:avLst/>
          </a:prstGeom>
        </p:spPr>
      </p:pic>
      <p:pic>
        <p:nvPicPr>
          <p:cNvPr id="3" name="Picture 2">
            <a:extLst>
              <a:ext uri="{FF2B5EF4-FFF2-40B4-BE49-F238E27FC236}">
                <a16:creationId xmlns:a16="http://schemas.microsoft.com/office/drawing/2014/main" id="{92D67FD1-57C1-7E4E-B6E9-2EDA53F19904}"/>
              </a:ext>
            </a:extLst>
          </p:cNvPr>
          <p:cNvPicPr>
            <a:picLocks noChangeAspect="1"/>
          </p:cNvPicPr>
          <p:nvPr/>
        </p:nvPicPr>
        <p:blipFill>
          <a:blip r:embed="rId4"/>
          <a:stretch>
            <a:fillRect/>
          </a:stretch>
        </p:blipFill>
        <p:spPr>
          <a:xfrm>
            <a:off x="6431735" y="1143000"/>
            <a:ext cx="5715000" cy="5715000"/>
          </a:xfrm>
          <a:prstGeom prst="rect">
            <a:avLst/>
          </a:prstGeom>
        </p:spPr>
      </p:pic>
      <p:sp>
        <p:nvSpPr>
          <p:cNvPr id="4" name="Title 1">
            <a:extLst>
              <a:ext uri="{FF2B5EF4-FFF2-40B4-BE49-F238E27FC236}">
                <a16:creationId xmlns:a16="http://schemas.microsoft.com/office/drawing/2014/main" id="{65F8F812-DEDB-714E-B085-A5AFBC7527C5}"/>
              </a:ext>
            </a:extLst>
          </p:cNvPr>
          <p:cNvSpPr txBox="1">
            <a:spLocks/>
          </p:cNvSpPr>
          <p:nvPr/>
        </p:nvSpPr>
        <p:spPr>
          <a:xfrm>
            <a:off x="838200" y="365125"/>
            <a:ext cx="10515600" cy="777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IRS used to put intensities on same scale </a:t>
            </a:r>
          </a:p>
        </p:txBody>
      </p:sp>
    </p:spTree>
    <p:extLst>
      <p:ext uri="{BB962C8B-B14F-4D97-AF65-F5344CB8AC3E}">
        <p14:creationId xmlns:p14="http://schemas.microsoft.com/office/powerpoint/2010/main" val="389831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AC02-B2BA-5247-B11C-82D638442F1C}"/>
              </a:ext>
            </a:extLst>
          </p:cNvPr>
          <p:cNvSpPr>
            <a:spLocks noGrp="1"/>
          </p:cNvSpPr>
          <p:nvPr>
            <p:ph type="title"/>
          </p:nvPr>
        </p:nvSpPr>
        <p:spPr/>
        <p:txBody>
          <a:bodyPr/>
          <a:lstStyle/>
          <a:p>
            <a:r>
              <a:rPr lang="en-US" dirty="0"/>
              <a:t>The five 2-hour runs combined for filtering </a:t>
            </a:r>
          </a:p>
        </p:txBody>
      </p:sp>
      <p:sp>
        <p:nvSpPr>
          <p:cNvPr id="3" name="Content Placeholder 2">
            <a:extLst>
              <a:ext uri="{FF2B5EF4-FFF2-40B4-BE49-F238E27FC236}">
                <a16:creationId xmlns:a16="http://schemas.microsoft.com/office/drawing/2014/main" id="{199B3573-5FDD-2D49-89A2-96BAC254F380}"/>
              </a:ext>
            </a:extLst>
          </p:cNvPr>
          <p:cNvSpPr>
            <a:spLocks noGrp="1"/>
          </p:cNvSpPr>
          <p:nvPr>
            <p:ph idx="1"/>
          </p:nvPr>
        </p:nvSpPr>
        <p:spPr/>
        <p:txBody>
          <a:bodyPr/>
          <a:lstStyle/>
          <a:p>
            <a:r>
              <a:rPr lang="en-US" dirty="0"/>
              <a:t>Each Eclipse run was done with a 2-hour gradient similar to original Fusion run</a:t>
            </a:r>
          </a:p>
          <a:p>
            <a:r>
              <a:rPr lang="en-US" dirty="0" err="1"/>
              <a:t>Deltamass</a:t>
            </a:r>
            <a:r>
              <a:rPr lang="en-US" dirty="0"/>
              <a:t> and conditional score histograms done for all 5 runs</a:t>
            </a:r>
          </a:p>
          <a:p>
            <a:r>
              <a:rPr lang="en-US" dirty="0"/>
              <a:t>Accurate mass window locations and score thresholds set interactively</a:t>
            </a:r>
          </a:p>
          <a:p>
            <a:r>
              <a:rPr lang="en-US" dirty="0"/>
              <a:t>Scores are a </a:t>
            </a:r>
            <a:r>
              <a:rPr lang="en-US" dirty="0" err="1"/>
              <a:t>PeptideProphet</a:t>
            </a:r>
            <a:r>
              <a:rPr lang="en-US" dirty="0"/>
              <a:t>-like discriminant function</a:t>
            </a:r>
          </a:p>
        </p:txBody>
      </p:sp>
    </p:spTree>
    <p:extLst>
      <p:ext uri="{BB962C8B-B14F-4D97-AF65-F5344CB8AC3E}">
        <p14:creationId xmlns:p14="http://schemas.microsoft.com/office/powerpoint/2010/main" val="2255800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AB9E61-E28B-1144-A98F-7F0CCA6A12A9}"/>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637779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3910F-24FF-D343-A6BF-DE7D3D7F48CB}"/>
              </a:ext>
            </a:extLst>
          </p:cNvPr>
          <p:cNvSpPr>
            <a:spLocks noGrp="1"/>
          </p:cNvSpPr>
          <p:nvPr>
            <p:ph type="title"/>
          </p:nvPr>
        </p:nvSpPr>
        <p:spPr/>
        <p:txBody>
          <a:bodyPr/>
          <a:lstStyle/>
          <a:p>
            <a:r>
              <a:rPr lang="en-US" dirty="0"/>
              <a:t>Summary and conclusions</a:t>
            </a:r>
          </a:p>
        </p:txBody>
      </p:sp>
      <p:sp>
        <p:nvSpPr>
          <p:cNvPr id="3" name="Content Placeholder 2">
            <a:extLst>
              <a:ext uri="{FF2B5EF4-FFF2-40B4-BE49-F238E27FC236}">
                <a16:creationId xmlns:a16="http://schemas.microsoft.com/office/drawing/2014/main" id="{A3CE40DD-D02A-5B4F-840E-73F75D13D384}"/>
              </a:ext>
            </a:extLst>
          </p:cNvPr>
          <p:cNvSpPr>
            <a:spLocks noGrp="1"/>
          </p:cNvSpPr>
          <p:nvPr>
            <p:ph idx="1"/>
          </p:nvPr>
        </p:nvSpPr>
        <p:spPr/>
        <p:txBody>
          <a:bodyPr/>
          <a:lstStyle/>
          <a:p>
            <a:r>
              <a:rPr lang="en-US" dirty="0"/>
              <a:t>More sensitive Eclipse produces higher quality data</a:t>
            </a:r>
          </a:p>
          <a:p>
            <a:r>
              <a:rPr lang="en-US" dirty="0"/>
              <a:t>Fusion variability worse at lower abundances</a:t>
            </a:r>
          </a:p>
          <a:p>
            <a:r>
              <a:rPr lang="en-US" dirty="0"/>
              <a:t>Real time search offered some improvements</a:t>
            </a:r>
          </a:p>
          <a:p>
            <a:r>
              <a:rPr lang="en-US" dirty="0"/>
              <a:t>Need to compare multiple metrics to get clear picture of platform and method differences</a:t>
            </a:r>
          </a:p>
          <a:p>
            <a:r>
              <a:rPr lang="en-US" dirty="0"/>
              <a:t>This comparison is for one sample and your mileage may vary</a:t>
            </a:r>
          </a:p>
          <a:p>
            <a:r>
              <a:rPr lang="en-US" dirty="0"/>
              <a:t>I would pick a new Eclipse over a 6-year old Fusion…</a:t>
            </a:r>
          </a:p>
        </p:txBody>
      </p:sp>
    </p:spTree>
    <p:extLst>
      <p:ext uri="{BB962C8B-B14F-4D97-AF65-F5344CB8AC3E}">
        <p14:creationId xmlns:p14="http://schemas.microsoft.com/office/powerpoint/2010/main" val="3737431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E2DC53F-1ADC-6A4B-8D6C-79487D37F988}"/>
              </a:ext>
            </a:extLst>
          </p:cNvPr>
          <p:cNvPicPr>
            <a:picLocks noChangeAspect="1"/>
          </p:cNvPicPr>
          <p:nvPr/>
        </p:nvPicPr>
        <p:blipFill>
          <a:blip r:embed="rId3"/>
          <a:stretch>
            <a:fillRect/>
          </a:stretch>
        </p:blipFill>
        <p:spPr>
          <a:xfrm>
            <a:off x="5327487" y="0"/>
            <a:ext cx="6864513" cy="6858000"/>
          </a:xfrm>
          <a:prstGeom prst="rect">
            <a:avLst/>
          </a:prstGeom>
        </p:spPr>
      </p:pic>
      <p:cxnSp>
        <p:nvCxnSpPr>
          <p:cNvPr id="5" name="Straight Arrow Connector 4">
            <a:extLst>
              <a:ext uri="{FF2B5EF4-FFF2-40B4-BE49-F238E27FC236}">
                <a16:creationId xmlns:a16="http://schemas.microsoft.com/office/drawing/2014/main" id="{28AEAE80-27CD-9B43-8567-6CD1BB9969FC}"/>
              </a:ext>
            </a:extLst>
          </p:cNvPr>
          <p:cNvCxnSpPr/>
          <p:nvPr/>
        </p:nvCxnSpPr>
        <p:spPr>
          <a:xfrm flipH="1">
            <a:off x="7714593" y="2249214"/>
            <a:ext cx="1282262" cy="6831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5D03828-37A4-3442-854C-4F0AD4CD4A3C}"/>
              </a:ext>
            </a:extLst>
          </p:cNvPr>
          <p:cNvCxnSpPr>
            <a:cxnSpLocks/>
          </p:cNvCxnSpPr>
          <p:nvPr/>
        </p:nvCxnSpPr>
        <p:spPr>
          <a:xfrm flipH="1">
            <a:off x="10646979" y="2249214"/>
            <a:ext cx="383627" cy="3415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7137BD-3879-EF45-BB8B-ABE3BB9F4545}"/>
              </a:ext>
            </a:extLst>
          </p:cNvPr>
          <p:cNvSpPr txBox="1"/>
          <p:nvPr/>
        </p:nvSpPr>
        <p:spPr>
          <a:xfrm>
            <a:off x="420413" y="725214"/>
            <a:ext cx="4907074" cy="3939540"/>
          </a:xfrm>
          <a:prstGeom prst="rect">
            <a:avLst/>
          </a:prstGeom>
          <a:noFill/>
        </p:spPr>
        <p:txBody>
          <a:bodyPr wrap="square" rtlCol="0">
            <a:spAutoFit/>
          </a:bodyPr>
          <a:lstStyle/>
          <a:p>
            <a:r>
              <a:rPr lang="en-US" sz="3600" dirty="0"/>
              <a:t>2+ PSMs – </a:t>
            </a:r>
            <a:r>
              <a:rPr lang="en-US" sz="3600" dirty="0" err="1"/>
              <a:t>deltamass</a:t>
            </a:r>
            <a:br>
              <a:rPr lang="en-US" sz="3600" dirty="0"/>
            </a:br>
            <a:r>
              <a:rPr lang="en-US" sz="3600" dirty="0"/>
              <a:t>histograms</a:t>
            </a:r>
          </a:p>
          <a:p>
            <a:pPr marL="571500" indent="-571500">
              <a:buFont typeface="Arial" panose="020B0604020202020204" pitchFamily="34" charset="0"/>
              <a:buChar char="•"/>
            </a:pPr>
            <a:r>
              <a:rPr lang="en-US" sz="2800" dirty="0"/>
              <a:t>Target (blue), decoy (red)</a:t>
            </a:r>
          </a:p>
          <a:p>
            <a:pPr marL="571500" indent="-571500">
              <a:buFont typeface="Arial" panose="020B0604020202020204" pitchFamily="34" charset="0"/>
              <a:buChar char="•"/>
            </a:pPr>
            <a:r>
              <a:rPr lang="en-US" sz="2800" dirty="0"/>
              <a:t>Narrow window at 0-Da</a:t>
            </a:r>
          </a:p>
          <a:p>
            <a:pPr marL="571500" indent="-571500">
              <a:buFont typeface="Arial" panose="020B0604020202020204" pitchFamily="34" charset="0"/>
              <a:buChar char="•"/>
            </a:pPr>
            <a:r>
              <a:rPr lang="en-US" sz="2800" dirty="0"/>
              <a:t>Narrow window at 1-Da</a:t>
            </a:r>
          </a:p>
          <a:p>
            <a:pPr marL="1028700" lvl="1" indent="-571500">
              <a:buFont typeface="Arial" panose="020B0604020202020204" pitchFamily="34" charset="0"/>
              <a:buChar char="•"/>
            </a:pPr>
            <a:r>
              <a:rPr lang="en-US" sz="2400" dirty="0"/>
              <a:t>Deamidation at 0.984</a:t>
            </a:r>
          </a:p>
          <a:p>
            <a:pPr marL="1028700" lvl="1" indent="-571500">
              <a:buFont typeface="Arial" panose="020B0604020202020204" pitchFamily="34" charset="0"/>
              <a:buChar char="•"/>
            </a:pPr>
            <a:r>
              <a:rPr lang="en-US" sz="2400" dirty="0"/>
              <a:t>C13 mis-trigger at 1.0003</a:t>
            </a:r>
          </a:p>
          <a:p>
            <a:pPr marL="571500" indent="-571500">
              <a:buFont typeface="Arial" panose="020B0604020202020204" pitchFamily="34" charset="0"/>
              <a:buChar char="•"/>
            </a:pPr>
            <a:r>
              <a:rPr lang="en-US" sz="2800" dirty="0"/>
              <a:t>Also all other </a:t>
            </a:r>
            <a:r>
              <a:rPr lang="en-US" sz="2800" dirty="0" err="1"/>
              <a:t>deltamasses</a:t>
            </a:r>
            <a:endParaRPr lang="en-US" sz="2800"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44987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41CBA96-0B1B-0C44-8AC0-4BD68D29E8D6}"/>
              </a:ext>
            </a:extLst>
          </p:cNvPr>
          <p:cNvPicPr>
            <a:picLocks noChangeAspect="1"/>
          </p:cNvPicPr>
          <p:nvPr/>
        </p:nvPicPr>
        <p:blipFill>
          <a:blip r:embed="rId3"/>
          <a:stretch>
            <a:fillRect/>
          </a:stretch>
        </p:blipFill>
        <p:spPr>
          <a:xfrm>
            <a:off x="5327487" y="0"/>
            <a:ext cx="6864513" cy="6858000"/>
          </a:xfrm>
          <a:prstGeom prst="rect">
            <a:avLst/>
          </a:prstGeom>
        </p:spPr>
      </p:pic>
      <p:cxnSp>
        <p:nvCxnSpPr>
          <p:cNvPr id="4" name="Straight Arrow Connector 3">
            <a:extLst>
              <a:ext uri="{FF2B5EF4-FFF2-40B4-BE49-F238E27FC236}">
                <a16:creationId xmlns:a16="http://schemas.microsoft.com/office/drawing/2014/main" id="{8782BBDE-D387-3745-BC6E-A97C54B133F8}"/>
              </a:ext>
            </a:extLst>
          </p:cNvPr>
          <p:cNvCxnSpPr/>
          <p:nvPr/>
        </p:nvCxnSpPr>
        <p:spPr>
          <a:xfrm flipH="1">
            <a:off x="7714593" y="2249214"/>
            <a:ext cx="1282262" cy="6831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A674259-252E-D14C-8FC0-BB269DA9A64F}"/>
              </a:ext>
            </a:extLst>
          </p:cNvPr>
          <p:cNvCxnSpPr>
            <a:cxnSpLocks/>
          </p:cNvCxnSpPr>
          <p:nvPr/>
        </p:nvCxnSpPr>
        <p:spPr>
          <a:xfrm flipH="1">
            <a:off x="10646979" y="2249214"/>
            <a:ext cx="383627" cy="3415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A6A472-3666-154B-BC64-19F0917AEF44}"/>
              </a:ext>
            </a:extLst>
          </p:cNvPr>
          <p:cNvSpPr txBox="1"/>
          <p:nvPr/>
        </p:nvSpPr>
        <p:spPr>
          <a:xfrm>
            <a:off x="420413" y="725214"/>
            <a:ext cx="4907074" cy="3939540"/>
          </a:xfrm>
          <a:prstGeom prst="rect">
            <a:avLst/>
          </a:prstGeom>
          <a:noFill/>
        </p:spPr>
        <p:txBody>
          <a:bodyPr wrap="square" rtlCol="0">
            <a:spAutoFit/>
          </a:bodyPr>
          <a:lstStyle/>
          <a:p>
            <a:r>
              <a:rPr lang="en-US" sz="3600" dirty="0"/>
              <a:t>3+ PSMs – </a:t>
            </a:r>
            <a:r>
              <a:rPr lang="en-US" sz="3600" dirty="0" err="1"/>
              <a:t>deltamass</a:t>
            </a:r>
            <a:br>
              <a:rPr lang="en-US" sz="3600" dirty="0"/>
            </a:br>
            <a:r>
              <a:rPr lang="en-US" sz="3600" dirty="0"/>
              <a:t>histograms</a:t>
            </a:r>
          </a:p>
          <a:p>
            <a:pPr marL="571500" indent="-571500">
              <a:buFont typeface="Arial" panose="020B0604020202020204" pitchFamily="34" charset="0"/>
              <a:buChar char="•"/>
            </a:pPr>
            <a:r>
              <a:rPr lang="en-US" sz="2800" dirty="0"/>
              <a:t>Target (blue), decoy (red)</a:t>
            </a:r>
          </a:p>
          <a:p>
            <a:pPr marL="571500" indent="-571500">
              <a:buFont typeface="Arial" panose="020B0604020202020204" pitchFamily="34" charset="0"/>
              <a:buChar char="•"/>
            </a:pPr>
            <a:r>
              <a:rPr lang="en-US" sz="2800" dirty="0"/>
              <a:t>Narrow window at 0-Da</a:t>
            </a:r>
          </a:p>
          <a:p>
            <a:pPr marL="571500" indent="-571500">
              <a:buFont typeface="Arial" panose="020B0604020202020204" pitchFamily="34" charset="0"/>
              <a:buChar char="•"/>
            </a:pPr>
            <a:r>
              <a:rPr lang="en-US" sz="2800" dirty="0"/>
              <a:t>Narrow window at 1-Da</a:t>
            </a:r>
          </a:p>
          <a:p>
            <a:pPr marL="1028700" lvl="1" indent="-571500">
              <a:buFont typeface="Arial" panose="020B0604020202020204" pitchFamily="34" charset="0"/>
              <a:buChar char="•"/>
            </a:pPr>
            <a:r>
              <a:rPr lang="en-US" sz="2400" dirty="0"/>
              <a:t>Deamidation at 0.984</a:t>
            </a:r>
          </a:p>
          <a:p>
            <a:pPr marL="1028700" lvl="1" indent="-571500">
              <a:buFont typeface="Arial" panose="020B0604020202020204" pitchFamily="34" charset="0"/>
              <a:buChar char="•"/>
            </a:pPr>
            <a:r>
              <a:rPr lang="en-US" sz="2400" dirty="0"/>
              <a:t>C13 mis-trigger at 1.0003</a:t>
            </a:r>
          </a:p>
          <a:p>
            <a:pPr marL="571500" indent="-571500">
              <a:buFont typeface="Arial" panose="020B0604020202020204" pitchFamily="34" charset="0"/>
              <a:buChar char="•"/>
            </a:pPr>
            <a:r>
              <a:rPr lang="en-US" sz="2800" dirty="0"/>
              <a:t>Also all other </a:t>
            </a:r>
            <a:r>
              <a:rPr lang="en-US" sz="2800" dirty="0" err="1"/>
              <a:t>deltamasses</a:t>
            </a:r>
            <a:endParaRPr lang="en-US" sz="2800"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35009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C167DEB-5EEB-2E44-BA0C-7DCA1B7AEBD5}"/>
              </a:ext>
            </a:extLst>
          </p:cNvPr>
          <p:cNvPicPr>
            <a:picLocks noChangeAspect="1"/>
          </p:cNvPicPr>
          <p:nvPr/>
        </p:nvPicPr>
        <p:blipFill>
          <a:blip r:embed="rId3"/>
          <a:stretch>
            <a:fillRect/>
          </a:stretch>
        </p:blipFill>
        <p:spPr>
          <a:xfrm>
            <a:off x="5327487" y="0"/>
            <a:ext cx="6864513" cy="6858000"/>
          </a:xfrm>
          <a:prstGeom prst="rect">
            <a:avLst/>
          </a:prstGeom>
        </p:spPr>
      </p:pic>
      <p:cxnSp>
        <p:nvCxnSpPr>
          <p:cNvPr id="4" name="Straight Arrow Connector 3">
            <a:extLst>
              <a:ext uri="{FF2B5EF4-FFF2-40B4-BE49-F238E27FC236}">
                <a16:creationId xmlns:a16="http://schemas.microsoft.com/office/drawing/2014/main" id="{977B6F00-2E9E-C244-BB2A-BB6B6F580912}"/>
              </a:ext>
            </a:extLst>
          </p:cNvPr>
          <p:cNvCxnSpPr/>
          <p:nvPr/>
        </p:nvCxnSpPr>
        <p:spPr>
          <a:xfrm flipH="1">
            <a:off x="7714593" y="2249214"/>
            <a:ext cx="1282262" cy="6831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C3EC6D8-3250-F247-AD1F-0511C13C3DD6}"/>
              </a:ext>
            </a:extLst>
          </p:cNvPr>
          <p:cNvCxnSpPr>
            <a:cxnSpLocks/>
          </p:cNvCxnSpPr>
          <p:nvPr/>
        </p:nvCxnSpPr>
        <p:spPr>
          <a:xfrm flipH="1">
            <a:off x="10646979" y="2249214"/>
            <a:ext cx="383627" cy="3415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885C6-22B6-4941-A959-52FB7F8766BA}"/>
              </a:ext>
            </a:extLst>
          </p:cNvPr>
          <p:cNvSpPr txBox="1"/>
          <p:nvPr/>
        </p:nvSpPr>
        <p:spPr>
          <a:xfrm>
            <a:off x="420413" y="725214"/>
            <a:ext cx="4907074" cy="3939540"/>
          </a:xfrm>
          <a:prstGeom prst="rect">
            <a:avLst/>
          </a:prstGeom>
          <a:noFill/>
        </p:spPr>
        <p:txBody>
          <a:bodyPr wrap="square" rtlCol="0">
            <a:spAutoFit/>
          </a:bodyPr>
          <a:lstStyle/>
          <a:p>
            <a:r>
              <a:rPr lang="en-US" sz="3600" dirty="0"/>
              <a:t>4+ PSMs – </a:t>
            </a:r>
            <a:r>
              <a:rPr lang="en-US" sz="3600" dirty="0" err="1"/>
              <a:t>deltamass</a:t>
            </a:r>
            <a:br>
              <a:rPr lang="en-US" sz="3600" dirty="0"/>
            </a:br>
            <a:r>
              <a:rPr lang="en-US" sz="3600" dirty="0"/>
              <a:t>histograms</a:t>
            </a:r>
          </a:p>
          <a:p>
            <a:pPr marL="571500" indent="-571500">
              <a:buFont typeface="Arial" panose="020B0604020202020204" pitchFamily="34" charset="0"/>
              <a:buChar char="•"/>
            </a:pPr>
            <a:r>
              <a:rPr lang="en-US" sz="2800" dirty="0"/>
              <a:t>Target (blue), decoy (red)</a:t>
            </a:r>
          </a:p>
          <a:p>
            <a:pPr marL="571500" indent="-571500">
              <a:buFont typeface="Arial" panose="020B0604020202020204" pitchFamily="34" charset="0"/>
              <a:buChar char="•"/>
            </a:pPr>
            <a:r>
              <a:rPr lang="en-US" sz="2800" dirty="0"/>
              <a:t>Narrow window at 0-Da</a:t>
            </a:r>
          </a:p>
          <a:p>
            <a:pPr marL="571500" indent="-571500">
              <a:buFont typeface="Arial" panose="020B0604020202020204" pitchFamily="34" charset="0"/>
              <a:buChar char="•"/>
            </a:pPr>
            <a:r>
              <a:rPr lang="en-US" sz="2800" dirty="0"/>
              <a:t>Narrow window at 1-Da</a:t>
            </a:r>
          </a:p>
          <a:p>
            <a:pPr marL="1028700" lvl="1" indent="-571500">
              <a:buFont typeface="Arial" panose="020B0604020202020204" pitchFamily="34" charset="0"/>
              <a:buChar char="•"/>
            </a:pPr>
            <a:r>
              <a:rPr lang="en-US" sz="2400" dirty="0"/>
              <a:t>Deamidation at 0.984</a:t>
            </a:r>
          </a:p>
          <a:p>
            <a:pPr marL="1028700" lvl="1" indent="-571500">
              <a:buFont typeface="Arial" panose="020B0604020202020204" pitchFamily="34" charset="0"/>
              <a:buChar char="•"/>
            </a:pPr>
            <a:r>
              <a:rPr lang="en-US" sz="2400" dirty="0"/>
              <a:t>C13 mis-trigger at 1.0003</a:t>
            </a:r>
          </a:p>
          <a:p>
            <a:pPr marL="571500" indent="-571500">
              <a:buFont typeface="Arial" panose="020B0604020202020204" pitchFamily="34" charset="0"/>
              <a:buChar char="•"/>
            </a:pPr>
            <a:r>
              <a:rPr lang="en-US" sz="2800" dirty="0"/>
              <a:t>Also all other </a:t>
            </a:r>
            <a:r>
              <a:rPr lang="en-US" sz="2800" dirty="0" err="1"/>
              <a:t>deltamasses</a:t>
            </a:r>
            <a:endParaRPr lang="en-US" sz="2800"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46270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1CD8507-B148-BA42-8A4E-4BFD257A7E7E}"/>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8C195DA9-748E-8246-A6C3-FEA5AB65AAA2}"/>
              </a:ext>
            </a:extLst>
          </p:cNvPr>
          <p:cNvSpPr/>
          <p:nvPr/>
        </p:nvSpPr>
        <p:spPr>
          <a:xfrm>
            <a:off x="588579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B2523E3-A3F4-6B40-A768-F0F94D7E7B30}"/>
              </a:ext>
            </a:extLst>
          </p:cNvPr>
          <p:cNvSpPr/>
          <p:nvPr/>
        </p:nvSpPr>
        <p:spPr>
          <a:xfrm>
            <a:off x="4514193" y="593835"/>
            <a:ext cx="667407"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F1BCDB-2333-BB45-BEA3-E329064C7282}"/>
              </a:ext>
            </a:extLst>
          </p:cNvPr>
          <p:cNvSpPr/>
          <p:nvPr/>
        </p:nvSpPr>
        <p:spPr>
          <a:xfrm>
            <a:off x="6873766" y="861849"/>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D1C7DF-A3AB-AD4B-903C-7D992B4F0B35}"/>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Unmodified PSMs</a:t>
            </a:r>
          </a:p>
        </p:txBody>
      </p:sp>
    </p:spTree>
    <p:extLst>
      <p:ext uri="{BB962C8B-B14F-4D97-AF65-F5344CB8AC3E}">
        <p14:creationId xmlns:p14="http://schemas.microsoft.com/office/powerpoint/2010/main" val="301098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B41DF4A-DAA0-AC4C-BFF8-9B055B702374}"/>
              </a:ext>
            </a:extLst>
          </p:cNvPr>
          <p:cNvPicPr>
            <a:picLocks noChangeAspect="1"/>
          </p:cNvPicPr>
          <p:nvPr/>
        </p:nvPicPr>
        <p:blipFill>
          <a:blip r:embed="rId3"/>
          <a:stretch>
            <a:fillRect/>
          </a:stretch>
        </p:blipFill>
        <p:spPr>
          <a:xfrm>
            <a:off x="3048000" y="0"/>
            <a:ext cx="9144000" cy="6858000"/>
          </a:xfrm>
          <a:prstGeom prst="rect">
            <a:avLst/>
          </a:prstGeom>
        </p:spPr>
      </p:pic>
      <p:sp>
        <p:nvSpPr>
          <p:cNvPr id="4" name="Rounded Rectangle 3">
            <a:extLst>
              <a:ext uri="{FF2B5EF4-FFF2-40B4-BE49-F238E27FC236}">
                <a16:creationId xmlns:a16="http://schemas.microsoft.com/office/drawing/2014/main" id="{7FDE375C-1558-6045-B139-B477CCFF38F9}"/>
              </a:ext>
            </a:extLst>
          </p:cNvPr>
          <p:cNvSpPr/>
          <p:nvPr/>
        </p:nvSpPr>
        <p:spPr>
          <a:xfrm>
            <a:off x="5938346" y="4950373"/>
            <a:ext cx="493986" cy="3468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D725B0C-97FF-4D45-AB28-3B0BFC14DF9A}"/>
              </a:ext>
            </a:extLst>
          </p:cNvPr>
          <p:cNvSpPr/>
          <p:nvPr/>
        </p:nvSpPr>
        <p:spPr>
          <a:xfrm>
            <a:off x="4493196" y="59383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977E56-C381-8D41-8D70-3E552C3E5A4D}"/>
              </a:ext>
            </a:extLst>
          </p:cNvPr>
          <p:cNvSpPr/>
          <p:nvPr/>
        </p:nvSpPr>
        <p:spPr>
          <a:xfrm>
            <a:off x="7620000" y="867105"/>
            <a:ext cx="746234" cy="2680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9D2AC86-DEB5-1B41-8888-13513DBCB1A7}"/>
              </a:ext>
            </a:extLst>
          </p:cNvPr>
          <p:cNvSpPr txBox="1"/>
          <p:nvPr/>
        </p:nvSpPr>
        <p:spPr>
          <a:xfrm>
            <a:off x="420413" y="725214"/>
            <a:ext cx="2627587" cy="3662541"/>
          </a:xfrm>
          <a:prstGeom prst="rect">
            <a:avLst/>
          </a:prstGeom>
          <a:noFill/>
        </p:spPr>
        <p:txBody>
          <a:bodyPr wrap="square" rtlCol="0">
            <a:spAutoFit/>
          </a:bodyPr>
          <a:lstStyle/>
          <a:p>
            <a:r>
              <a:rPr lang="en-US" sz="3200" dirty="0"/>
              <a:t>Conditional</a:t>
            </a:r>
            <a:br>
              <a:rPr lang="en-US" sz="3200" dirty="0"/>
            </a:br>
            <a:r>
              <a:rPr lang="en-US" sz="3200" dirty="0"/>
              <a:t>Scores for 2+</a:t>
            </a:r>
          </a:p>
          <a:p>
            <a:pPr marL="571500" indent="-571500">
              <a:buFont typeface="Arial" panose="020B0604020202020204" pitchFamily="34" charset="0"/>
              <a:buChar char="•"/>
            </a:pPr>
            <a:r>
              <a:rPr lang="en-US" sz="2400" dirty="0"/>
              <a:t>Target (blue), decoy (red)</a:t>
            </a:r>
          </a:p>
          <a:p>
            <a:pPr marL="571500" indent="-571500">
              <a:buFont typeface="Arial" panose="020B0604020202020204" pitchFamily="34" charset="0"/>
              <a:buChar char="•"/>
            </a:pPr>
            <a:r>
              <a:rPr lang="en-US" sz="2400" dirty="0"/>
              <a:t>Dotted line at 1% FDR</a:t>
            </a:r>
          </a:p>
          <a:p>
            <a:pPr marL="571500" indent="-571500">
              <a:buFont typeface="Arial" panose="020B0604020202020204" pitchFamily="34" charset="0"/>
              <a:buChar char="•"/>
            </a:pPr>
            <a:r>
              <a:rPr lang="en-US" sz="2400" dirty="0"/>
              <a:t>0-Da region</a:t>
            </a:r>
          </a:p>
          <a:p>
            <a:pPr marL="571500" indent="-571500">
              <a:buFont typeface="Arial" panose="020B0604020202020204" pitchFamily="34" charset="0"/>
              <a:buChar char="•"/>
            </a:pPr>
            <a:r>
              <a:rPr lang="en-US" sz="2400" dirty="0"/>
              <a:t>Oxidized Met PSMs</a:t>
            </a:r>
          </a:p>
        </p:txBody>
      </p:sp>
    </p:spTree>
    <p:extLst>
      <p:ext uri="{BB962C8B-B14F-4D97-AF65-F5344CB8AC3E}">
        <p14:creationId xmlns:p14="http://schemas.microsoft.com/office/powerpoint/2010/main" val="361512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2893</TotalTime>
  <Words>4178</Words>
  <Application>Microsoft Macintosh PowerPoint</Application>
  <PresentationFormat>Widescreen</PresentationFormat>
  <Paragraphs>332</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Thermo Fusion and Eclipse TMT data for human platelets</vt:lpstr>
      <vt:lpstr>Human platelet TMT-labeled samples</vt:lpstr>
      <vt:lpstr>Analysis using Comet/PAW pipeline</vt:lpstr>
      <vt:lpstr>The five 2-hour runs combined for filtering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Fusion data processed separately</vt:lpstr>
      <vt:lpstr>Dataset acquisition, FDR, and quant scans</vt:lpstr>
      <vt:lpstr>Identification versus quantification</vt:lpstr>
      <vt:lpstr>Reporter ion totals are different</vt:lpstr>
      <vt:lpstr>PowerPoint Presentation</vt:lpstr>
      <vt:lpstr>PowerPoint Presentation</vt:lpstr>
      <vt:lpstr>Median protein total intensity CVs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Wilmarth</dc:creator>
  <cp:lastModifiedBy>Phillip Wilmarth</cp:lastModifiedBy>
  <cp:revision>60</cp:revision>
  <dcterms:created xsi:type="dcterms:W3CDTF">2020-05-14T23:17:11Z</dcterms:created>
  <dcterms:modified xsi:type="dcterms:W3CDTF">2020-05-19T16:00:42Z</dcterms:modified>
</cp:coreProperties>
</file>